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86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348" r:id="rId19"/>
    <p:sldId id="349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65" r:id="rId31"/>
    <p:sldId id="299" r:id="rId32"/>
    <p:sldId id="363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50" r:id="rId43"/>
    <p:sldId id="351" r:id="rId44"/>
    <p:sldId id="352" r:id="rId45"/>
    <p:sldId id="312" r:id="rId46"/>
    <p:sldId id="353" r:id="rId47"/>
    <p:sldId id="354" r:id="rId48"/>
    <p:sldId id="355" r:id="rId49"/>
    <p:sldId id="316" r:id="rId50"/>
    <p:sldId id="359" r:id="rId51"/>
    <p:sldId id="356" r:id="rId52"/>
    <p:sldId id="357" r:id="rId53"/>
    <p:sldId id="358" r:id="rId54"/>
    <p:sldId id="360" r:id="rId55"/>
    <p:sldId id="322" r:id="rId56"/>
    <p:sldId id="323" r:id="rId57"/>
    <p:sldId id="361" r:id="rId58"/>
    <p:sldId id="362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66" r:id="rId70"/>
    <p:sldId id="367" r:id="rId71"/>
    <p:sldId id="368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69" r:id="rId85"/>
  </p:sldIdLst>
  <p:sldSz cx="9144000" cy="6858000" type="screen4x3"/>
  <p:notesSz cx="6858000" cy="9144000"/>
  <p:custDataLst>
    <p:tags r:id="rId8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CD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7" autoAdjust="0"/>
    <p:restoredTop sz="86382" autoAdjust="0"/>
  </p:normalViewPr>
  <p:slideViewPr>
    <p:cSldViewPr>
      <p:cViewPr varScale="1">
        <p:scale>
          <a:sx n="80" d="100"/>
          <a:sy n="80" d="100"/>
        </p:scale>
        <p:origin x="4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ap.polytechnique.fr/~lepennec/R/Learning/Learning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2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accs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(accuracy = numeric(30), k = numeric(30))</a:t>
            </a:r>
          </a:p>
          <a:p>
            <a:endParaRPr lang="en-US" sz="1200" dirty="0"/>
          </a:p>
          <a:p>
            <a:r>
              <a:rPr lang="en-US" sz="1200" dirty="0" err="1"/>
              <a:t>trainIndices</a:t>
            </a:r>
            <a:r>
              <a:rPr lang="en-US" sz="1200" dirty="0"/>
              <a:t> = sample(1:dim(</a:t>
            </a:r>
            <a:r>
              <a:rPr lang="en-US" sz="1200" dirty="0" err="1"/>
              <a:t>irisVersVirg</a:t>
            </a:r>
            <a:r>
              <a:rPr lang="en-US" sz="1200" dirty="0"/>
              <a:t>)[1],round(</a:t>
            </a:r>
            <a:r>
              <a:rPr lang="en-US" sz="1200" dirty="0" err="1"/>
              <a:t>splitPerc</a:t>
            </a:r>
            <a:r>
              <a:rPr lang="en-US" sz="1200" dirty="0"/>
              <a:t> * dim(</a:t>
            </a:r>
            <a:r>
              <a:rPr lang="en-US" sz="1200" dirty="0" err="1"/>
              <a:t>irisVersVirg</a:t>
            </a:r>
            <a:r>
              <a:rPr lang="en-US" sz="1200" dirty="0"/>
              <a:t>)[1]))</a:t>
            </a:r>
          </a:p>
          <a:p>
            <a:r>
              <a:rPr lang="en-US" sz="1200" dirty="0"/>
              <a:t>train = </a:t>
            </a:r>
            <a:r>
              <a:rPr lang="en-US" sz="1200" dirty="0" err="1"/>
              <a:t>irisVersVirg</a:t>
            </a:r>
            <a:r>
              <a:rPr lang="en-US" sz="1200" dirty="0"/>
              <a:t>[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test = </a:t>
            </a:r>
            <a:r>
              <a:rPr lang="en-US" sz="1200" dirty="0" err="1"/>
              <a:t>irisVersVirg</a:t>
            </a:r>
            <a:r>
              <a:rPr lang="en-US" sz="1200" dirty="0"/>
              <a:t>[-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 in 1:30)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classifications = </a:t>
            </a:r>
            <a:r>
              <a:rPr lang="en-US" sz="1200" dirty="0" err="1"/>
              <a:t>knn</a:t>
            </a:r>
            <a:r>
              <a:rPr lang="en-US" sz="1200" dirty="0"/>
              <a:t>(train[,c(1,3)],test[,c(1,3)],</a:t>
            </a:r>
            <a:r>
              <a:rPr lang="en-US" sz="1200" dirty="0" err="1"/>
              <a:t>train$Species</a:t>
            </a:r>
            <a:r>
              <a:rPr lang="en-US" sz="1200" dirty="0"/>
              <a:t>, </a:t>
            </a:r>
            <a:r>
              <a:rPr lang="en-US" sz="1200" dirty="0" err="1"/>
              <a:t>prob</a:t>
            </a:r>
            <a:r>
              <a:rPr lang="en-US" sz="1200" dirty="0"/>
              <a:t> = TRUE, k = 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  <a:p>
            <a:r>
              <a:rPr lang="en-US" sz="1200" dirty="0"/>
              <a:t>  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</a:t>
            </a:r>
          </a:p>
          <a:p>
            <a:r>
              <a:rPr lang="en-US" sz="1200" dirty="0"/>
              <a:t>  CM = </a:t>
            </a: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accs$accuracy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CM$overall</a:t>
            </a:r>
            <a:r>
              <a:rPr lang="en-US" sz="1200" dirty="0"/>
              <a:t>[1]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accs$k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accs$k,accs$accuracy</a:t>
            </a:r>
            <a:r>
              <a:rPr lang="en-US" sz="1200" dirty="0"/>
              <a:t>, type = "l")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4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accs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(accuracy = numeric(30), k = numeric(30))</a:t>
            </a:r>
          </a:p>
          <a:p>
            <a:endParaRPr lang="en-US" sz="1200" dirty="0"/>
          </a:p>
          <a:p>
            <a:r>
              <a:rPr lang="en-US" sz="1200" dirty="0" err="1"/>
              <a:t>trainIndices</a:t>
            </a:r>
            <a:r>
              <a:rPr lang="en-US" sz="1200" dirty="0"/>
              <a:t> = sample(1:dim(</a:t>
            </a:r>
            <a:r>
              <a:rPr lang="en-US" sz="1200" dirty="0" err="1"/>
              <a:t>irisVersVirg</a:t>
            </a:r>
            <a:r>
              <a:rPr lang="en-US" sz="1200" dirty="0"/>
              <a:t>)[1],round(</a:t>
            </a:r>
            <a:r>
              <a:rPr lang="en-US" sz="1200" dirty="0" err="1"/>
              <a:t>splitPerc</a:t>
            </a:r>
            <a:r>
              <a:rPr lang="en-US" sz="1200" dirty="0"/>
              <a:t> * dim(</a:t>
            </a:r>
            <a:r>
              <a:rPr lang="en-US" sz="1200" dirty="0" err="1"/>
              <a:t>irisVersVirg</a:t>
            </a:r>
            <a:r>
              <a:rPr lang="en-US" sz="1200" dirty="0"/>
              <a:t>)[1]))</a:t>
            </a:r>
          </a:p>
          <a:p>
            <a:r>
              <a:rPr lang="en-US" sz="1200" dirty="0"/>
              <a:t>train = </a:t>
            </a:r>
            <a:r>
              <a:rPr lang="en-US" sz="1200" dirty="0" err="1"/>
              <a:t>irisVersVirg</a:t>
            </a:r>
            <a:r>
              <a:rPr lang="en-US" sz="1200" dirty="0"/>
              <a:t>[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test = </a:t>
            </a:r>
            <a:r>
              <a:rPr lang="en-US" sz="1200" dirty="0" err="1"/>
              <a:t>irisVersVirg</a:t>
            </a:r>
            <a:r>
              <a:rPr lang="en-US" sz="1200" dirty="0"/>
              <a:t>[-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 in 1:30)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classifications = </a:t>
            </a:r>
            <a:r>
              <a:rPr lang="en-US" sz="1200" dirty="0" err="1"/>
              <a:t>knn</a:t>
            </a:r>
            <a:r>
              <a:rPr lang="en-US" sz="1200" dirty="0"/>
              <a:t>(train[,c(1,3)],test[,c(1,3)],</a:t>
            </a:r>
            <a:r>
              <a:rPr lang="en-US" sz="1200" dirty="0" err="1"/>
              <a:t>train$Species</a:t>
            </a:r>
            <a:r>
              <a:rPr lang="en-US" sz="1200" dirty="0"/>
              <a:t>, </a:t>
            </a:r>
            <a:r>
              <a:rPr lang="en-US" sz="1200" dirty="0" err="1"/>
              <a:t>prob</a:t>
            </a:r>
            <a:r>
              <a:rPr lang="en-US" sz="1200" dirty="0"/>
              <a:t> = TRUE, k = 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  <a:p>
            <a:r>
              <a:rPr lang="en-US" sz="1200" dirty="0"/>
              <a:t>  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</a:t>
            </a:r>
          </a:p>
          <a:p>
            <a:r>
              <a:rPr lang="en-US" sz="1200" dirty="0"/>
              <a:t>  CM = </a:t>
            </a: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accs$accuracy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CM$overall</a:t>
            </a:r>
            <a:r>
              <a:rPr lang="en-US" sz="1200" dirty="0"/>
              <a:t>[1]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accs$k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accs$k,accs$accuracy</a:t>
            </a:r>
            <a:r>
              <a:rPr lang="en-US" sz="1200" dirty="0"/>
              <a:t>, type = "l")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2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accs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(accuracy = numeric(30), k = numeric(30))</a:t>
            </a:r>
          </a:p>
          <a:p>
            <a:endParaRPr lang="en-US" sz="1200" dirty="0"/>
          </a:p>
          <a:p>
            <a:r>
              <a:rPr lang="en-US" sz="1200" dirty="0" err="1"/>
              <a:t>trainIndices</a:t>
            </a:r>
            <a:r>
              <a:rPr lang="en-US" sz="1200" dirty="0"/>
              <a:t> = sample(1:dim(</a:t>
            </a:r>
            <a:r>
              <a:rPr lang="en-US" sz="1200" dirty="0" err="1"/>
              <a:t>irisVersVirg</a:t>
            </a:r>
            <a:r>
              <a:rPr lang="en-US" sz="1200" dirty="0"/>
              <a:t>)[1],round(</a:t>
            </a:r>
            <a:r>
              <a:rPr lang="en-US" sz="1200" dirty="0" err="1"/>
              <a:t>splitPerc</a:t>
            </a:r>
            <a:r>
              <a:rPr lang="en-US" sz="1200" dirty="0"/>
              <a:t> * dim(</a:t>
            </a:r>
            <a:r>
              <a:rPr lang="en-US" sz="1200" dirty="0" err="1"/>
              <a:t>irisVersVirg</a:t>
            </a:r>
            <a:r>
              <a:rPr lang="en-US" sz="1200" dirty="0"/>
              <a:t>)[1]))</a:t>
            </a:r>
          </a:p>
          <a:p>
            <a:r>
              <a:rPr lang="en-US" sz="1200" dirty="0"/>
              <a:t>train = </a:t>
            </a:r>
            <a:r>
              <a:rPr lang="en-US" sz="1200" dirty="0" err="1"/>
              <a:t>irisVersVirg</a:t>
            </a:r>
            <a:r>
              <a:rPr lang="en-US" sz="1200" dirty="0"/>
              <a:t>[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test = </a:t>
            </a:r>
            <a:r>
              <a:rPr lang="en-US" sz="1200" dirty="0" err="1"/>
              <a:t>irisVersVirg</a:t>
            </a:r>
            <a:r>
              <a:rPr lang="en-US" sz="1200" dirty="0"/>
              <a:t>[-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 in 1:30)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classifications = </a:t>
            </a:r>
            <a:r>
              <a:rPr lang="en-US" sz="1200" dirty="0" err="1"/>
              <a:t>knn</a:t>
            </a:r>
            <a:r>
              <a:rPr lang="en-US" sz="1200" dirty="0"/>
              <a:t>(train[,c(1,3)],test[,c(1,3)],</a:t>
            </a:r>
            <a:r>
              <a:rPr lang="en-US" sz="1200" dirty="0" err="1"/>
              <a:t>train$Species</a:t>
            </a:r>
            <a:r>
              <a:rPr lang="en-US" sz="1200" dirty="0"/>
              <a:t>, </a:t>
            </a:r>
            <a:r>
              <a:rPr lang="en-US" sz="1200" dirty="0" err="1"/>
              <a:t>prob</a:t>
            </a:r>
            <a:r>
              <a:rPr lang="en-US" sz="1200" dirty="0"/>
              <a:t> = TRUE, k = 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  <a:p>
            <a:r>
              <a:rPr lang="en-US" sz="1200" dirty="0"/>
              <a:t>  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</a:t>
            </a:r>
          </a:p>
          <a:p>
            <a:r>
              <a:rPr lang="en-US" sz="1200" dirty="0"/>
              <a:t>  CM = </a:t>
            </a: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accs$accuracy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CM$overall</a:t>
            </a:r>
            <a:r>
              <a:rPr lang="en-US" sz="1200" dirty="0"/>
              <a:t>[1]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accs$k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accs$k,accs$accuracy</a:t>
            </a:r>
            <a:r>
              <a:rPr lang="en-US" sz="1200" dirty="0"/>
              <a:t>, type = "l")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6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7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8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Simple Example Credit Rating as a Function of income and debt</a:t>
            </a:r>
          </a:p>
          <a:p>
            <a:endParaRPr lang="en-US" sz="1200" dirty="0"/>
          </a:p>
          <a:p>
            <a:r>
              <a:rPr lang="en-US" sz="1200" dirty="0" err="1"/>
              <a:t>dfTrain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c(34,67,70,110,89,90,102,104,110,120,170), </a:t>
            </a:r>
          </a:p>
          <a:p>
            <a:r>
              <a:rPr lang="en-US" sz="1200" dirty="0"/>
              <a:t>                           </a:t>
            </a:r>
            <a:r>
              <a:rPr lang="en-US" sz="1200" dirty="0" err="1"/>
              <a:t>CreditRating</a:t>
            </a:r>
            <a:r>
              <a:rPr lang="en-US" sz="1200" dirty="0"/>
              <a:t> = c(750,680,670,675,710,690,715,720,650,710,720), </a:t>
            </a:r>
          </a:p>
          <a:p>
            <a:r>
              <a:rPr lang="en-US" sz="1200" dirty="0"/>
              <a:t>                           Qualify = c("</a:t>
            </a:r>
            <a:r>
              <a:rPr lang="en-US" sz="1200" dirty="0" err="1"/>
              <a:t>Yes","No","No","Yes","No","No","Yes","Yes","No","Yes","Yes</a:t>
            </a:r>
            <a:r>
              <a:rPr lang="en-US" sz="1200" dirty="0"/>
              <a:t>"))</a:t>
            </a:r>
          </a:p>
          <a:p>
            <a:endParaRPr lang="en-US" sz="1200" dirty="0"/>
          </a:p>
          <a:p>
            <a:r>
              <a:rPr lang="en-US" sz="1200" dirty="0" err="1"/>
              <a:t>dfTest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92, </a:t>
            </a:r>
            <a:r>
              <a:rPr lang="en-US" sz="1200" dirty="0" err="1"/>
              <a:t>CreditRating</a:t>
            </a:r>
            <a:r>
              <a:rPr lang="en-US" sz="1200" dirty="0"/>
              <a:t> = 694)</a:t>
            </a:r>
          </a:p>
          <a:p>
            <a:endParaRPr lang="en-US" sz="1200" dirty="0"/>
          </a:p>
          <a:p>
            <a:r>
              <a:rPr lang="en-US" sz="1200" dirty="0" err="1"/>
              <a:t>knn</a:t>
            </a:r>
            <a:r>
              <a:rPr lang="en-US" sz="1200" dirty="0"/>
              <a:t>(</a:t>
            </a:r>
            <a:r>
              <a:rPr lang="en-US" sz="1200" dirty="0" err="1"/>
              <a:t>dfTrain</a:t>
            </a:r>
            <a:r>
              <a:rPr lang="en-US" sz="1200" dirty="0"/>
              <a:t>[,1:2], </a:t>
            </a:r>
            <a:r>
              <a:rPr lang="en-US" sz="1200" dirty="0" err="1"/>
              <a:t>dfTest</a:t>
            </a:r>
            <a:r>
              <a:rPr lang="en-US" sz="1200" dirty="0"/>
              <a:t>, </a:t>
            </a:r>
            <a:r>
              <a:rPr lang="en-US" sz="1200" dirty="0" err="1"/>
              <a:t>dfTrain$Qualify</a:t>
            </a:r>
            <a:r>
              <a:rPr lang="en-US" sz="1200" dirty="0"/>
              <a:t>, k = 5, </a:t>
            </a:r>
            <a:r>
              <a:rPr lang="en-US" sz="1200" dirty="0" err="1"/>
              <a:t>prob</a:t>
            </a:r>
            <a:r>
              <a:rPr lang="en-US" sz="1200" dirty="0"/>
              <a:t> = TRUE)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Simple Example Credit Rating as a Function of income and debt</a:t>
            </a:r>
          </a:p>
          <a:p>
            <a:endParaRPr lang="en-US" sz="1200" dirty="0"/>
          </a:p>
          <a:p>
            <a:r>
              <a:rPr lang="en-US" sz="1200" dirty="0" err="1"/>
              <a:t>dfTrain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c(34000,67000,70000,110000,89000,90000,102000,104000,110000,120000,170000), </a:t>
            </a:r>
          </a:p>
          <a:p>
            <a:r>
              <a:rPr lang="en-US" sz="1200" dirty="0"/>
              <a:t>                           </a:t>
            </a:r>
            <a:r>
              <a:rPr lang="en-US" sz="1200" dirty="0" err="1"/>
              <a:t>CreditRating</a:t>
            </a:r>
            <a:r>
              <a:rPr lang="en-US" sz="1200" dirty="0"/>
              <a:t> = c(750,680,670,675,710,690,715,720,650,710,720), </a:t>
            </a:r>
          </a:p>
          <a:p>
            <a:r>
              <a:rPr lang="en-US" sz="1200" dirty="0"/>
              <a:t>                           Qualify = c("</a:t>
            </a:r>
            <a:r>
              <a:rPr lang="en-US" sz="1200" dirty="0" err="1"/>
              <a:t>Yes","No","No","Yes","No","No","Yes","Yes","No","Yes","Yes</a:t>
            </a:r>
            <a:r>
              <a:rPr lang="en-US" sz="1200" dirty="0"/>
              <a:t>"))</a:t>
            </a:r>
          </a:p>
          <a:p>
            <a:endParaRPr lang="en-US" sz="1200" dirty="0"/>
          </a:p>
          <a:p>
            <a:r>
              <a:rPr lang="en-US" sz="1200" dirty="0" err="1"/>
              <a:t>dfTest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92, </a:t>
            </a:r>
            <a:r>
              <a:rPr lang="en-US" sz="1200" dirty="0" err="1"/>
              <a:t>CreditRating</a:t>
            </a:r>
            <a:r>
              <a:rPr lang="en-US" sz="1200" dirty="0"/>
              <a:t> = 694)</a:t>
            </a:r>
          </a:p>
          <a:p>
            <a:endParaRPr lang="en-US" sz="1200" dirty="0"/>
          </a:p>
          <a:p>
            <a:r>
              <a:rPr lang="en-US" sz="1200" dirty="0" err="1"/>
              <a:t>knn</a:t>
            </a:r>
            <a:r>
              <a:rPr lang="en-US" sz="1200" dirty="0"/>
              <a:t>(</a:t>
            </a:r>
            <a:r>
              <a:rPr lang="en-US" sz="1200" dirty="0" err="1"/>
              <a:t>dfTrain</a:t>
            </a:r>
            <a:r>
              <a:rPr lang="en-US" sz="1200" dirty="0"/>
              <a:t>[,1:2], </a:t>
            </a:r>
            <a:r>
              <a:rPr lang="en-US" sz="1200" dirty="0" err="1"/>
              <a:t>dfTest</a:t>
            </a:r>
            <a:r>
              <a:rPr lang="en-US" sz="1200" dirty="0"/>
              <a:t>, </a:t>
            </a:r>
            <a:r>
              <a:rPr lang="en-US" sz="1200" dirty="0" err="1"/>
              <a:t>dfTrain$Qualify</a:t>
            </a:r>
            <a:r>
              <a:rPr lang="en-US" sz="1200" dirty="0"/>
              <a:t>, k = 5, </a:t>
            </a:r>
            <a:r>
              <a:rPr lang="en-US" sz="1200" dirty="0" err="1"/>
              <a:t>prob</a:t>
            </a:r>
            <a:r>
              <a:rPr lang="en-US" sz="1200" dirty="0"/>
              <a:t> = TRUE)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iris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Sepal.Length,Sepal.Width,color</a:t>
            </a:r>
            <a:r>
              <a:rPr lang="en-US" dirty="0"/>
              <a:t> = Species))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59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iris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Sepal.Length,Sepal.Width,color</a:t>
            </a:r>
            <a:r>
              <a:rPr lang="en-US" dirty="0"/>
              <a:t> = Species))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Simple Example Credit Rating as a Function of income and debt</a:t>
            </a:r>
          </a:p>
          <a:p>
            <a:endParaRPr lang="en-US" sz="1200" dirty="0"/>
          </a:p>
          <a:p>
            <a:r>
              <a:rPr lang="en-US" sz="1200" dirty="0" err="1"/>
              <a:t>dfTrain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c(34,67,70,110,89,90,102,104,110,120,170), </a:t>
            </a:r>
          </a:p>
          <a:p>
            <a:r>
              <a:rPr lang="en-US" sz="1200" dirty="0"/>
              <a:t>                           </a:t>
            </a:r>
            <a:r>
              <a:rPr lang="en-US" sz="1200" dirty="0" err="1"/>
              <a:t>CreditRating</a:t>
            </a:r>
            <a:r>
              <a:rPr lang="en-US" sz="1200" dirty="0"/>
              <a:t> = c(750,680,670,675,710,690,715,720,650,710,720), </a:t>
            </a:r>
          </a:p>
          <a:p>
            <a:r>
              <a:rPr lang="en-US" sz="1200" dirty="0"/>
              <a:t>                           Qualify = c("</a:t>
            </a:r>
            <a:r>
              <a:rPr lang="en-US" sz="1200" dirty="0" err="1"/>
              <a:t>Yes","No","No","Yes","No","No","Yes","Yes","No","Yes","Yes</a:t>
            </a:r>
            <a:r>
              <a:rPr lang="en-US" sz="1200" dirty="0"/>
              <a:t>"))</a:t>
            </a:r>
          </a:p>
          <a:p>
            <a:endParaRPr lang="en-US" sz="1200" dirty="0"/>
          </a:p>
          <a:p>
            <a:r>
              <a:rPr lang="en-US" sz="1200" dirty="0" err="1"/>
              <a:t>dfTest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92, </a:t>
            </a:r>
            <a:r>
              <a:rPr lang="en-US" sz="1200" dirty="0" err="1"/>
              <a:t>CreditRating</a:t>
            </a:r>
            <a:r>
              <a:rPr lang="en-US" sz="1200" dirty="0"/>
              <a:t> = 694)</a:t>
            </a:r>
          </a:p>
          <a:p>
            <a:endParaRPr lang="en-US" sz="1200" dirty="0"/>
          </a:p>
          <a:p>
            <a:r>
              <a:rPr lang="en-US" sz="1200" dirty="0" err="1"/>
              <a:t>knn</a:t>
            </a:r>
            <a:r>
              <a:rPr lang="en-US" sz="1200" dirty="0"/>
              <a:t>(</a:t>
            </a:r>
            <a:r>
              <a:rPr lang="en-US" sz="1200" dirty="0" err="1"/>
              <a:t>dfTrain</a:t>
            </a:r>
            <a:r>
              <a:rPr lang="en-US" sz="1200" dirty="0"/>
              <a:t>[,1:2], </a:t>
            </a:r>
            <a:r>
              <a:rPr lang="en-US" sz="1200" dirty="0" err="1"/>
              <a:t>dfTest</a:t>
            </a:r>
            <a:r>
              <a:rPr lang="en-US" sz="1200" dirty="0"/>
              <a:t>, </a:t>
            </a:r>
            <a:r>
              <a:rPr lang="en-US" sz="1200" dirty="0" err="1"/>
              <a:t>dfTrain$Qualify</a:t>
            </a:r>
            <a:r>
              <a:rPr lang="en-US" sz="1200" dirty="0"/>
              <a:t>, k = 5, </a:t>
            </a:r>
            <a:r>
              <a:rPr lang="en-US" sz="1200" dirty="0" err="1"/>
              <a:t>prob</a:t>
            </a:r>
            <a:r>
              <a:rPr lang="en-US" sz="1200" dirty="0"/>
              <a:t> = TRUE)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iris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Sepal.Length,Sepal.Width,color</a:t>
            </a:r>
            <a:r>
              <a:rPr lang="en-US" dirty="0"/>
              <a:t> = Species))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43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iris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Sepal.Length,Sepal.Width,color</a:t>
            </a:r>
            <a:r>
              <a:rPr lang="en-US" dirty="0"/>
              <a:t> = Species))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37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61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Demo with 3 </a:t>
            </a:r>
            <a:r>
              <a:rPr lang="en-US" dirty="0" err="1"/>
              <a:t>diminutional</a:t>
            </a:r>
            <a:r>
              <a:rPr lang="en-US" dirty="0"/>
              <a:t> plot … distance between A and B and C are close in 2D but far / isolated in 3D.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31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Simple Example Credit Rating as a Function of income and debt</a:t>
            </a:r>
          </a:p>
          <a:p>
            <a:endParaRPr lang="en-US" sz="1200" dirty="0"/>
          </a:p>
          <a:p>
            <a:r>
              <a:rPr lang="en-US" sz="1200" dirty="0" err="1"/>
              <a:t>dfTrain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c(34,67,70,110,89,90,102,104,110,120,170), </a:t>
            </a:r>
          </a:p>
          <a:p>
            <a:r>
              <a:rPr lang="en-US" sz="1200" dirty="0"/>
              <a:t>                           </a:t>
            </a:r>
            <a:r>
              <a:rPr lang="en-US" sz="1200" dirty="0" err="1"/>
              <a:t>CreditRating</a:t>
            </a:r>
            <a:r>
              <a:rPr lang="en-US" sz="1200" dirty="0"/>
              <a:t> = c(750,680,670,675,710,690,715,720,650,710,720), </a:t>
            </a:r>
          </a:p>
          <a:p>
            <a:r>
              <a:rPr lang="en-US" sz="1200" dirty="0"/>
              <a:t>                           Qualify = c("</a:t>
            </a:r>
            <a:r>
              <a:rPr lang="en-US" sz="1200" dirty="0" err="1"/>
              <a:t>Yes","No","No","Yes","No","No","Yes","Yes","No","Yes","Yes</a:t>
            </a:r>
            <a:r>
              <a:rPr lang="en-US" sz="1200" dirty="0"/>
              <a:t>"))</a:t>
            </a:r>
          </a:p>
          <a:p>
            <a:endParaRPr lang="en-US" sz="1200" dirty="0"/>
          </a:p>
          <a:p>
            <a:r>
              <a:rPr lang="en-US" sz="1200" dirty="0" err="1"/>
              <a:t>dfTest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92, </a:t>
            </a:r>
            <a:r>
              <a:rPr lang="en-US" sz="1200" dirty="0" err="1"/>
              <a:t>CreditRating</a:t>
            </a:r>
            <a:r>
              <a:rPr lang="en-US" sz="1200" dirty="0"/>
              <a:t> = 694)</a:t>
            </a:r>
          </a:p>
          <a:p>
            <a:endParaRPr lang="en-US" sz="1200" dirty="0"/>
          </a:p>
          <a:p>
            <a:r>
              <a:rPr lang="en-US" sz="1200" dirty="0" err="1"/>
              <a:t>knn</a:t>
            </a:r>
            <a:r>
              <a:rPr lang="en-US" sz="1200" dirty="0"/>
              <a:t>(</a:t>
            </a:r>
            <a:r>
              <a:rPr lang="en-US" sz="1200" dirty="0" err="1"/>
              <a:t>dfTrain</a:t>
            </a:r>
            <a:r>
              <a:rPr lang="en-US" sz="1200" dirty="0"/>
              <a:t>[,1:2], </a:t>
            </a:r>
            <a:r>
              <a:rPr lang="en-US" sz="1200" dirty="0" err="1"/>
              <a:t>dfTest</a:t>
            </a:r>
            <a:r>
              <a:rPr lang="en-US" sz="1200" dirty="0"/>
              <a:t>, </a:t>
            </a:r>
            <a:r>
              <a:rPr lang="en-US" sz="1200" dirty="0" err="1"/>
              <a:t>dfTrain$Qualify</a:t>
            </a:r>
            <a:r>
              <a:rPr lang="en-US" sz="1200" dirty="0"/>
              <a:t>, k = 3, </a:t>
            </a:r>
            <a:r>
              <a:rPr lang="en-US" sz="1200" dirty="0" err="1"/>
              <a:t>prob</a:t>
            </a:r>
            <a:r>
              <a:rPr lang="en-US" sz="1200" dirty="0"/>
              <a:t> = TRUE)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0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Simple Example Credit Rating as a Function of income and debt</a:t>
            </a:r>
          </a:p>
          <a:p>
            <a:endParaRPr lang="en-US" sz="1200" dirty="0"/>
          </a:p>
          <a:p>
            <a:r>
              <a:rPr lang="en-US" sz="1200" dirty="0" err="1"/>
              <a:t>dfTrain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c(34,67,70,110,89,90,102,104,110,120,170), </a:t>
            </a:r>
          </a:p>
          <a:p>
            <a:r>
              <a:rPr lang="en-US" sz="1200" dirty="0"/>
              <a:t>                           </a:t>
            </a:r>
            <a:r>
              <a:rPr lang="en-US" sz="1200" dirty="0" err="1"/>
              <a:t>CreditRating</a:t>
            </a:r>
            <a:r>
              <a:rPr lang="en-US" sz="1200" dirty="0"/>
              <a:t> = c(750,680,670,675,710,690,715,720,650,710,720), </a:t>
            </a:r>
          </a:p>
          <a:p>
            <a:r>
              <a:rPr lang="en-US" sz="1200" dirty="0"/>
              <a:t>                           Qualify = c("</a:t>
            </a:r>
            <a:r>
              <a:rPr lang="en-US" sz="1200" dirty="0" err="1"/>
              <a:t>Yes","No","No","Yes","No","No","Yes","Yes","No","Yes","Yes</a:t>
            </a:r>
            <a:r>
              <a:rPr lang="en-US" sz="1200" dirty="0"/>
              <a:t>"))</a:t>
            </a:r>
          </a:p>
          <a:p>
            <a:endParaRPr lang="en-US" sz="1200" dirty="0"/>
          </a:p>
          <a:p>
            <a:r>
              <a:rPr lang="en-US" sz="1200" dirty="0" err="1"/>
              <a:t>dfTest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(income = 92, </a:t>
            </a:r>
            <a:r>
              <a:rPr lang="en-US" sz="1200" dirty="0" err="1"/>
              <a:t>CreditRating</a:t>
            </a:r>
            <a:r>
              <a:rPr lang="en-US" sz="1200" dirty="0"/>
              <a:t> = 694)</a:t>
            </a:r>
          </a:p>
          <a:p>
            <a:endParaRPr lang="en-US" sz="1200" dirty="0"/>
          </a:p>
          <a:p>
            <a:r>
              <a:rPr lang="en-US" sz="1200" dirty="0" err="1"/>
              <a:t>knn</a:t>
            </a:r>
            <a:r>
              <a:rPr lang="en-US" sz="1200" dirty="0"/>
              <a:t>(</a:t>
            </a:r>
            <a:r>
              <a:rPr lang="en-US" sz="1200" dirty="0" err="1"/>
              <a:t>dfTrain</a:t>
            </a:r>
            <a:r>
              <a:rPr lang="en-US" sz="1200" dirty="0"/>
              <a:t>[,1:2], </a:t>
            </a:r>
            <a:r>
              <a:rPr lang="en-US" sz="1200" dirty="0" err="1"/>
              <a:t>dfTest</a:t>
            </a:r>
            <a:r>
              <a:rPr lang="en-US" sz="1200" dirty="0"/>
              <a:t>, </a:t>
            </a:r>
            <a:r>
              <a:rPr lang="en-US" sz="1200" dirty="0" err="1"/>
              <a:t>dfTrain$Qualify</a:t>
            </a:r>
            <a:r>
              <a:rPr lang="en-US" sz="1200" dirty="0"/>
              <a:t>, k = 5, </a:t>
            </a:r>
            <a:r>
              <a:rPr lang="en-US" sz="1200" dirty="0" err="1"/>
              <a:t>prob</a:t>
            </a:r>
            <a:r>
              <a:rPr lang="en-US" sz="1200" dirty="0"/>
              <a:t> = TRUE)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2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</a:t>
            </a:r>
            <a:r>
              <a:rPr lang="en-US" sz="1200" dirty="0" err="1"/>
              <a:t>Sepal.Length,Sepal.Width,color</a:t>
            </a:r>
            <a:r>
              <a:rPr lang="en-US" sz="1200" dirty="0"/>
              <a:t> = Species)) + </a:t>
            </a:r>
            <a:r>
              <a:rPr lang="en-US" sz="1200" dirty="0" err="1"/>
              <a:t>geom_point</a:t>
            </a:r>
            <a:r>
              <a:rPr lang="en-US" sz="1200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irisVersVirg</a:t>
            </a:r>
            <a:r>
              <a:rPr lang="en-US" sz="1200" dirty="0"/>
              <a:t>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</a:t>
            </a:r>
            <a:r>
              <a:rPr lang="en-US" sz="1200" dirty="0" err="1"/>
              <a:t>Sepal.Length,Sepal.Width,color</a:t>
            </a:r>
            <a:r>
              <a:rPr lang="en-US" sz="1200" dirty="0"/>
              <a:t> = Species)) + </a:t>
            </a:r>
            <a:r>
              <a:rPr lang="en-US" sz="1200" dirty="0" err="1"/>
              <a:t>geom_point</a:t>
            </a:r>
            <a:r>
              <a:rPr lang="en-US" sz="1200" dirty="0"/>
              <a:t>() + </a:t>
            </a:r>
            <a:r>
              <a:rPr lang="en-US" sz="1200" dirty="0" err="1"/>
              <a:t>scale_color_manual</a:t>
            </a:r>
            <a:r>
              <a:rPr lang="en-US" sz="1200" dirty="0"/>
              <a:t>(values=c("#00BA38", "#619CFF"))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irisVersVirg</a:t>
            </a:r>
            <a:r>
              <a:rPr lang="en-US" sz="1200" dirty="0"/>
              <a:t>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</a:t>
            </a:r>
            <a:r>
              <a:rPr lang="en-US" sz="1200" dirty="0" err="1"/>
              <a:t>Sepal.Length,Sepal.Width,color</a:t>
            </a:r>
            <a:r>
              <a:rPr lang="en-US" sz="1200" dirty="0"/>
              <a:t> = Species)) + </a:t>
            </a:r>
            <a:r>
              <a:rPr lang="en-US" sz="1200" dirty="0" err="1"/>
              <a:t>geom_point</a:t>
            </a:r>
            <a:r>
              <a:rPr lang="en-US" sz="1200" dirty="0"/>
              <a:t>() + </a:t>
            </a:r>
            <a:r>
              <a:rPr lang="en-US" sz="1200" dirty="0" err="1"/>
              <a:t>scale_color_manual</a:t>
            </a:r>
            <a:r>
              <a:rPr lang="en-US" sz="1200" dirty="0"/>
              <a:t>(values=c("#00BA38", "#619CFF"))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3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http://www.cmap.polytechnique.fr/~lepennec/R/Learning/Learning.html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3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accs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(accuracy = numeric(30), k = numeric(30))</a:t>
            </a:r>
          </a:p>
          <a:p>
            <a:endParaRPr lang="en-US" sz="1200" dirty="0"/>
          </a:p>
          <a:p>
            <a:r>
              <a:rPr lang="en-US" sz="1200" dirty="0" err="1"/>
              <a:t>trainIndices</a:t>
            </a:r>
            <a:r>
              <a:rPr lang="en-US" sz="1200" dirty="0"/>
              <a:t> = sample(1:dim(</a:t>
            </a:r>
            <a:r>
              <a:rPr lang="en-US" sz="1200" dirty="0" err="1"/>
              <a:t>irisVersVirg</a:t>
            </a:r>
            <a:r>
              <a:rPr lang="en-US" sz="1200" dirty="0"/>
              <a:t>)[1],round(</a:t>
            </a:r>
            <a:r>
              <a:rPr lang="en-US" sz="1200" dirty="0" err="1"/>
              <a:t>splitPerc</a:t>
            </a:r>
            <a:r>
              <a:rPr lang="en-US" sz="1200" dirty="0"/>
              <a:t> * dim(</a:t>
            </a:r>
            <a:r>
              <a:rPr lang="en-US" sz="1200" dirty="0" err="1"/>
              <a:t>irisVersVirg</a:t>
            </a:r>
            <a:r>
              <a:rPr lang="en-US" sz="1200" dirty="0"/>
              <a:t>)[1]))</a:t>
            </a:r>
          </a:p>
          <a:p>
            <a:r>
              <a:rPr lang="en-US" sz="1200" dirty="0"/>
              <a:t>train = </a:t>
            </a:r>
            <a:r>
              <a:rPr lang="en-US" sz="1200" dirty="0" err="1"/>
              <a:t>irisVersVirg</a:t>
            </a:r>
            <a:r>
              <a:rPr lang="en-US" sz="1200" dirty="0"/>
              <a:t>[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test = </a:t>
            </a:r>
            <a:r>
              <a:rPr lang="en-US" sz="1200" dirty="0" err="1"/>
              <a:t>irisVersVirg</a:t>
            </a:r>
            <a:r>
              <a:rPr lang="en-US" sz="1200" dirty="0"/>
              <a:t>[-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 in 1:30)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classifications = </a:t>
            </a:r>
            <a:r>
              <a:rPr lang="en-US" sz="1200" dirty="0" err="1"/>
              <a:t>knn</a:t>
            </a:r>
            <a:r>
              <a:rPr lang="en-US" sz="1200" dirty="0"/>
              <a:t>(train[,c(1,3)],test[,c(1,3)],</a:t>
            </a:r>
            <a:r>
              <a:rPr lang="en-US" sz="1200" dirty="0" err="1"/>
              <a:t>train$Species</a:t>
            </a:r>
            <a:r>
              <a:rPr lang="en-US" sz="1200" dirty="0"/>
              <a:t>, </a:t>
            </a:r>
            <a:r>
              <a:rPr lang="en-US" sz="1200" dirty="0" err="1"/>
              <a:t>prob</a:t>
            </a:r>
            <a:r>
              <a:rPr lang="en-US" sz="1200" dirty="0"/>
              <a:t> = TRUE, k = 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  <a:p>
            <a:r>
              <a:rPr lang="en-US" sz="1200" dirty="0"/>
              <a:t>  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</a:t>
            </a:r>
          </a:p>
          <a:p>
            <a:r>
              <a:rPr lang="en-US" sz="1200" dirty="0"/>
              <a:t>  CM = </a:t>
            </a: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accs$accuracy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CM$overall</a:t>
            </a:r>
            <a:r>
              <a:rPr lang="en-US" sz="1200" dirty="0"/>
              <a:t>[1]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accs$k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accs$k,accs$accuracy</a:t>
            </a:r>
            <a:r>
              <a:rPr lang="en-US" sz="1200" dirty="0"/>
              <a:t>, type = "l")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0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6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Classification |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2044557"/>
          </a:xfrm>
        </p:spPr>
        <p:txBody>
          <a:bodyPr>
            <a:noAutofit/>
          </a:bodyPr>
          <a:lstStyle/>
          <a:p>
            <a:r>
              <a:rPr lang="en-US" sz="18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800" dirty="0"/>
              <a:t>In this case, let’s let “closest” mean in a Euclidean distance sense.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A8B8C7-33AC-9E4F-87C3-07F7C9AB6629}"/>
              </a:ext>
            </a:extLst>
          </p:cNvPr>
          <p:cNvSpPr txBox="1">
            <a:spLocks/>
          </p:cNvSpPr>
          <p:nvPr/>
        </p:nvSpPr>
        <p:spPr>
          <a:xfrm>
            <a:off x="457200" y="4733026"/>
            <a:ext cx="1282136" cy="432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4AE30-688F-954F-8B8E-EBC37698DBFD}"/>
                  </a:ext>
                </a:extLst>
              </p:cNvPr>
              <p:cNvSpPr txBox="1"/>
              <p:nvPr/>
            </p:nvSpPr>
            <p:spPr>
              <a:xfrm>
                <a:off x="457200" y="3712485"/>
                <a:ext cx="4322465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𝐶𝑅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4AE30-688F-954F-8B8E-EBC37698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12485"/>
                <a:ext cx="4322465" cy="563680"/>
              </a:xfrm>
              <a:prstGeom prst="rect">
                <a:avLst/>
              </a:prstGeo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D5E5C-46DC-1B40-A29D-009B425065FB}"/>
                  </a:ext>
                </a:extLst>
              </p:cNvPr>
              <p:cNvSpPr txBox="1"/>
              <p:nvPr/>
            </p:nvSpPr>
            <p:spPr>
              <a:xfrm>
                <a:off x="457200" y="4366096"/>
                <a:ext cx="1808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∈[1,11]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D5E5C-46DC-1B40-A29D-009B4250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66096"/>
                <a:ext cx="1808765" cy="276999"/>
              </a:xfrm>
              <a:prstGeom prst="rect">
                <a:avLst/>
              </a:prstGeom>
              <a:blipFill>
                <a:blip r:embed="rId4"/>
                <a:stretch>
                  <a:fillRect l="-2357" r="-404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B4FEEDD-B5E7-B140-9245-22B986C906AD}"/>
              </a:ext>
            </a:extLst>
          </p:cNvPr>
          <p:cNvSpPr/>
          <p:nvPr/>
        </p:nvSpPr>
        <p:spPr>
          <a:xfrm rot="4345682">
            <a:off x="6545731" y="3060605"/>
            <a:ext cx="202798" cy="553495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2511F-A9D8-9E4A-88F5-18996CD8DA51}"/>
                  </a:ext>
                </a:extLst>
              </p:cNvPr>
              <p:cNvSpPr txBox="1"/>
              <p:nvPr/>
            </p:nvSpPr>
            <p:spPr>
              <a:xfrm>
                <a:off x="457200" y="5255816"/>
                <a:ext cx="373243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694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715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2511F-A9D8-9E4A-88F5-18996CD8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55816"/>
                <a:ext cx="3732432" cy="335413"/>
              </a:xfrm>
              <a:prstGeom prst="rect">
                <a:avLst/>
              </a:prstGeom>
              <a:blipFill>
                <a:blip r:embed="rId5"/>
                <a:stretch>
                  <a:fillRect l="-980" r="-163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6F757D-646A-F84A-9083-8829BB03C350}"/>
                  </a:ext>
                </a:extLst>
              </p:cNvPr>
              <p:cNvSpPr txBox="1"/>
              <p:nvPr/>
            </p:nvSpPr>
            <p:spPr>
              <a:xfrm>
                <a:off x="457200" y="5681160"/>
                <a:ext cx="2023118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6F757D-646A-F84A-9083-8829BB03C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681160"/>
                <a:ext cx="2023118" cy="309637"/>
              </a:xfrm>
              <a:prstGeom prst="rect">
                <a:avLst/>
              </a:prstGeom>
              <a:blipFill>
                <a:blip r:embed="rId6"/>
                <a:stretch>
                  <a:fillRect l="-2108" r="-210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DE6E97-0A21-844C-B010-185DF80EE040}"/>
                  </a:ext>
                </a:extLst>
              </p:cNvPr>
              <p:cNvSpPr txBox="1"/>
              <p:nvPr/>
            </p:nvSpPr>
            <p:spPr>
              <a:xfrm>
                <a:off x="457200" y="6080728"/>
                <a:ext cx="1311385" cy="31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541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DE6E97-0A21-844C-B010-185DF80E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80728"/>
                <a:ext cx="1311385" cy="315214"/>
              </a:xfrm>
              <a:prstGeom prst="rect">
                <a:avLst/>
              </a:prstGeom>
              <a:blipFill>
                <a:blip r:embed="rId7"/>
                <a:stretch>
                  <a:fillRect l="-3721" r="-418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366897-67DE-5E43-81CF-83BB817A389C}"/>
                  </a:ext>
                </a:extLst>
              </p:cNvPr>
              <p:cNvSpPr txBox="1"/>
              <p:nvPr/>
            </p:nvSpPr>
            <p:spPr>
              <a:xfrm>
                <a:off x="457200" y="6485874"/>
                <a:ext cx="133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=23.26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366897-67DE-5E43-81CF-83BB817A3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485874"/>
                <a:ext cx="1336135" cy="276999"/>
              </a:xfrm>
              <a:prstGeom prst="rect">
                <a:avLst/>
              </a:prstGeom>
              <a:blipFill>
                <a:blip r:embed="rId8"/>
                <a:stretch>
                  <a:fillRect l="-3653" r="-365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B04FD5-46D1-9C46-A18A-30DF2381656D}"/>
                  </a:ext>
                </a:extLst>
              </p:cNvPr>
              <p:cNvSpPr/>
              <p:nvPr/>
            </p:nvSpPr>
            <p:spPr>
              <a:xfrm rot="20198582">
                <a:off x="6250670" y="3008320"/>
                <a:ext cx="615361" cy="2616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𝟐𝟑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B04FD5-46D1-9C46-A18A-30DF23816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8582">
                <a:off x="6250670" y="3008320"/>
                <a:ext cx="6153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68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3-NN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16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600" dirty="0"/>
              <a:t>If we find the distance between the subject and every point and include the three closest point we will have the three points in the circle to the right.</a:t>
            </a:r>
          </a:p>
          <a:p>
            <a:r>
              <a:rPr lang="en-US" sz="1600" dirty="0"/>
              <a:t>We see that this has two “no” and one “yes”. Therefore, we will predict this subject </a:t>
            </a:r>
            <a:r>
              <a:rPr lang="en-US" sz="1600" b="1" dirty="0"/>
              <a:t>not</a:t>
            </a:r>
            <a:r>
              <a:rPr lang="en-US" sz="1600" dirty="0"/>
              <a:t> to qualify for this credit card.</a:t>
            </a:r>
          </a:p>
          <a:p>
            <a:r>
              <a:rPr lang="en-US" sz="1600" dirty="0"/>
              <a:t>That is, we will </a:t>
            </a:r>
            <a:r>
              <a:rPr lang="en-US" sz="1600" i="1" dirty="0"/>
              <a:t>classify</a:t>
            </a:r>
            <a:r>
              <a:rPr lang="en-US" sz="1600" dirty="0"/>
              <a:t> this person as a </a:t>
            </a:r>
            <a:r>
              <a:rPr lang="en-US" sz="1600" b="1" dirty="0"/>
              <a:t>“no”</a:t>
            </a:r>
            <a:r>
              <a:rPr lang="en-US" sz="1600" dirty="0"/>
              <a:t>.</a:t>
            </a:r>
          </a:p>
          <a:p>
            <a:r>
              <a:rPr lang="en-US" sz="1600" dirty="0"/>
              <a:t>We have just observed KNN classification with k = 3.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BF5E8-9887-BA4C-8B26-6A7336285195}"/>
              </a:ext>
            </a:extLst>
          </p:cNvPr>
          <p:cNvSpPr/>
          <p:nvPr/>
        </p:nvSpPr>
        <p:spPr>
          <a:xfrm>
            <a:off x="5816098" y="2894466"/>
            <a:ext cx="1198626" cy="1217905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0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44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| 5-NN Result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5-NN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16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600" dirty="0"/>
              <a:t>If we find the distance between the subject and every point and include the three closest point we will have the three points in the circle to the right. </a:t>
            </a:r>
          </a:p>
          <a:p>
            <a:r>
              <a:rPr lang="en-US" sz="1600" dirty="0"/>
              <a:t>We see that this has two “no” and three “yes”. Therefore, we will predict this subject to qualify for this credit card.</a:t>
            </a:r>
          </a:p>
          <a:p>
            <a:r>
              <a:rPr lang="en-US" sz="1600" dirty="0"/>
              <a:t>That is, we will </a:t>
            </a:r>
            <a:r>
              <a:rPr lang="en-US" sz="1600" i="1" dirty="0"/>
              <a:t>classify</a:t>
            </a:r>
            <a:r>
              <a:rPr lang="en-US" sz="1600" dirty="0"/>
              <a:t> this person as a “</a:t>
            </a:r>
            <a:r>
              <a:rPr lang="en-US" sz="1600" b="1" dirty="0"/>
              <a:t>yes</a:t>
            </a:r>
            <a:r>
              <a:rPr lang="en-US" sz="1600" dirty="0"/>
              <a:t>”.</a:t>
            </a:r>
          </a:p>
          <a:p>
            <a:r>
              <a:rPr lang="en-US" sz="1600" dirty="0"/>
              <a:t>We have just observed KNN classification with k = 5.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FBF5E8-9887-BA4C-8B26-6A7336285195}"/>
              </a:ext>
            </a:extLst>
          </p:cNvPr>
          <p:cNvSpPr/>
          <p:nvPr/>
        </p:nvSpPr>
        <p:spPr>
          <a:xfrm>
            <a:off x="5756167" y="2833570"/>
            <a:ext cx="1318489" cy="133969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0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55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k-NN in R Using </a:t>
            </a:r>
            <a:br>
              <a:rPr lang="en-US" dirty="0"/>
            </a:br>
            <a:r>
              <a:rPr lang="en-US" dirty="0"/>
              <a:t>the Class Package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98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89BF-C11C-AD46-B3B4-22833E92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() in Class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BA0D5-ECDB-2846-9B41-1939997F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1" y="1383632"/>
            <a:ext cx="7832558" cy="53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k-NN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16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600" dirty="0"/>
              <a:t>If we find the distance between the subject and every point and include the three closest point we will have the three points in the circle to the right.</a:t>
            </a:r>
          </a:p>
          <a:p>
            <a:r>
              <a:rPr lang="en-US" sz="1600" dirty="0"/>
              <a:t>We see that this has two “no” and one “yes”. Therefore, we will predict this subject </a:t>
            </a:r>
            <a:r>
              <a:rPr lang="en-US" sz="1600" b="1" dirty="0"/>
              <a:t>not</a:t>
            </a:r>
            <a:r>
              <a:rPr lang="en-US" sz="1600" dirty="0"/>
              <a:t> to qualify for this credit card.</a:t>
            </a:r>
          </a:p>
          <a:p>
            <a:r>
              <a:rPr lang="en-US" sz="1600" dirty="0"/>
              <a:t>That is, we will </a:t>
            </a:r>
            <a:r>
              <a:rPr lang="en-US" sz="1600" i="1" dirty="0"/>
              <a:t>classify</a:t>
            </a:r>
            <a:r>
              <a:rPr lang="en-US" sz="1600" dirty="0"/>
              <a:t> this person as a </a:t>
            </a:r>
            <a:r>
              <a:rPr lang="en-US" sz="1600" b="1" dirty="0"/>
              <a:t>“no”</a:t>
            </a:r>
            <a:r>
              <a:rPr lang="en-US" sz="1600" dirty="0"/>
              <a:t>.</a:t>
            </a:r>
          </a:p>
          <a:p>
            <a:r>
              <a:rPr lang="en-US" sz="1600" dirty="0"/>
              <a:t>We have just observed KNN classification with k = 3.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BF5E8-9887-BA4C-8B26-6A7336285195}"/>
              </a:ext>
            </a:extLst>
          </p:cNvPr>
          <p:cNvSpPr/>
          <p:nvPr/>
        </p:nvSpPr>
        <p:spPr>
          <a:xfrm>
            <a:off x="5816098" y="2894466"/>
            <a:ext cx="1198626" cy="1217905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8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k-NN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16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600" dirty="0"/>
              <a:t>If we find the distance between the subject and every point and include the three closest point we will have the three points in the circle to the right. </a:t>
            </a:r>
          </a:p>
          <a:p>
            <a:r>
              <a:rPr lang="en-US" sz="1600" dirty="0"/>
              <a:t>We see that this has two “no” and three “yes”. Therefore, we will predict this subject to qualify for this credit card.</a:t>
            </a:r>
          </a:p>
          <a:p>
            <a:r>
              <a:rPr lang="en-US" sz="1600" dirty="0"/>
              <a:t>That is, we will </a:t>
            </a:r>
            <a:r>
              <a:rPr lang="en-US" sz="1600" i="1" dirty="0"/>
              <a:t>classify</a:t>
            </a:r>
            <a:r>
              <a:rPr lang="en-US" sz="1600" dirty="0"/>
              <a:t> this person as a “</a:t>
            </a:r>
            <a:r>
              <a:rPr lang="en-US" sz="1600" b="1" dirty="0"/>
              <a:t>yes</a:t>
            </a:r>
            <a:r>
              <a:rPr lang="en-US" sz="1600" dirty="0"/>
              <a:t>”.</a:t>
            </a:r>
          </a:p>
          <a:p>
            <a:r>
              <a:rPr lang="en-US" sz="1600" dirty="0"/>
              <a:t>We have just observed KNN classification with k = 5.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894D2-57D2-084E-B6C7-295CC4A65D35}"/>
              </a:ext>
            </a:extLst>
          </p:cNvPr>
          <p:cNvSpPr/>
          <p:nvPr/>
        </p:nvSpPr>
        <p:spPr>
          <a:xfrm>
            <a:off x="5760720" y="2819400"/>
            <a:ext cx="1325880" cy="13411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9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6BB2-7B19-6F4E-87CF-89FE4702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Data Science Pipeline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6D8BE8-4479-AF42-ABA7-941D323B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667000"/>
            <a:ext cx="6381750" cy="23498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4E9A35-1D81-F14F-9434-705A1A0D0E2E}"/>
              </a:ext>
            </a:extLst>
          </p:cNvPr>
          <p:cNvSpPr/>
          <p:nvPr/>
        </p:nvSpPr>
        <p:spPr>
          <a:xfrm>
            <a:off x="4572000" y="4020238"/>
            <a:ext cx="960975" cy="323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7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4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| Classifying Iris Data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Versicolor v. </a:t>
            </a:r>
            <a:r>
              <a:rPr lang="en-IN" dirty="0" err="1"/>
              <a:t>Virginica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014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80AC-1B9C-534E-9434-4A16143E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Versicolor v. </a:t>
            </a:r>
            <a:r>
              <a:rPr lang="en-US" dirty="0" err="1"/>
              <a:t>Virginica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B7301-A05F-8F46-A06D-6D8C3B70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4" y="1719262"/>
            <a:ext cx="7086953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2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80AC-1B9C-534E-9434-4A16143E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7ADDE-4A67-4F46-870E-E98845F319C3}"/>
              </a:ext>
            </a:extLst>
          </p:cNvPr>
          <p:cNvSpPr txBox="1"/>
          <p:nvPr/>
        </p:nvSpPr>
        <p:spPr>
          <a:xfrm>
            <a:off x="457199" y="6210174"/>
            <a:ext cx="8229601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We have a plant with sepal length = 6.20 and sepal width = 2.80 and would like to classify its species: versicolor or virginica.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2B133-6AD5-CA49-B17F-C790E16D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87051"/>
            <a:ext cx="6705600" cy="45017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83A4F6-27F6-9A45-B76C-1FA16E6ED760}"/>
              </a:ext>
            </a:extLst>
          </p:cNvPr>
          <p:cNvSpPr/>
          <p:nvPr/>
        </p:nvSpPr>
        <p:spPr>
          <a:xfrm>
            <a:off x="3898900" y="3708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77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80AC-1B9C-534E-9434-4A16143E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BBC0D-3417-D541-8835-5D6FF651F8E2}"/>
              </a:ext>
            </a:extLst>
          </p:cNvPr>
          <p:cNvSpPr/>
          <p:nvPr/>
        </p:nvSpPr>
        <p:spPr>
          <a:xfrm>
            <a:off x="1905000" y="6019800"/>
            <a:ext cx="5334000" cy="7156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100" dirty="0" err="1"/>
              <a:t>irisVersVirg</a:t>
            </a:r>
            <a:r>
              <a:rPr lang="en-US" sz="1100" dirty="0"/>
              <a:t> = iris %&gt;% filter(Species == "versicolor" | Species == "virginica")</a:t>
            </a:r>
          </a:p>
          <a:p>
            <a:r>
              <a:rPr lang="en-US" sz="1100" dirty="0" err="1"/>
              <a:t>df</a:t>
            </a:r>
            <a:r>
              <a:rPr lang="en-US" sz="1100" dirty="0"/>
              <a:t> = </a:t>
            </a:r>
            <a:r>
              <a:rPr lang="en-US" sz="1100" dirty="0" err="1"/>
              <a:t>data.frame</a:t>
            </a:r>
            <a:r>
              <a:rPr lang="en-US" sz="1100" dirty="0"/>
              <a:t>(</a:t>
            </a:r>
            <a:r>
              <a:rPr lang="en-US" sz="1100" dirty="0" err="1"/>
              <a:t>Sepal.Length</a:t>
            </a:r>
            <a:r>
              <a:rPr lang="en-US" sz="1100" dirty="0"/>
              <a:t> = 6.20 , </a:t>
            </a:r>
            <a:r>
              <a:rPr lang="en-US" sz="1100" dirty="0" err="1"/>
              <a:t>Sepal.Width</a:t>
            </a:r>
            <a:r>
              <a:rPr lang="en-US" sz="1100" dirty="0"/>
              <a:t> = 2.80)</a:t>
            </a:r>
          </a:p>
          <a:p>
            <a:r>
              <a:rPr lang="en-US" sz="1100" dirty="0" err="1"/>
              <a:t>knn</a:t>
            </a:r>
            <a:r>
              <a:rPr lang="en-US" sz="1100" dirty="0"/>
              <a:t>(</a:t>
            </a:r>
            <a:r>
              <a:rPr lang="en-US" sz="1100" dirty="0" err="1"/>
              <a:t>irisVersVirg</a:t>
            </a:r>
            <a:r>
              <a:rPr lang="en-US" sz="1100" dirty="0"/>
              <a:t>[,c(1,2)], </a:t>
            </a:r>
            <a:r>
              <a:rPr lang="en-US" sz="1100" dirty="0" err="1"/>
              <a:t>df</a:t>
            </a:r>
            <a:r>
              <a:rPr lang="en-US" sz="1100" dirty="0"/>
              <a:t>, </a:t>
            </a:r>
            <a:r>
              <a:rPr lang="en-US" sz="1100" dirty="0" err="1"/>
              <a:t>irisVersVirg$Species</a:t>
            </a:r>
            <a:r>
              <a:rPr lang="en-US" sz="1100" dirty="0"/>
              <a:t>, k = 5, </a:t>
            </a:r>
            <a:r>
              <a:rPr lang="en-US" sz="1100" dirty="0" err="1"/>
              <a:t>prob</a:t>
            </a:r>
            <a:r>
              <a:rPr lang="en-US" sz="1100" dirty="0"/>
              <a:t> = TRUE)</a:t>
            </a:r>
          </a:p>
          <a:p>
            <a:r>
              <a:rPr lang="en-US" sz="1100" dirty="0" err="1"/>
              <a:t>knn</a:t>
            </a:r>
            <a:r>
              <a:rPr lang="en-US" sz="1100" dirty="0"/>
              <a:t>(</a:t>
            </a:r>
            <a:r>
              <a:rPr lang="en-US" sz="1100" dirty="0" err="1"/>
              <a:t>irisVersVirg</a:t>
            </a:r>
            <a:r>
              <a:rPr lang="en-US" sz="1100" dirty="0"/>
              <a:t>[,c(1,2)], </a:t>
            </a:r>
            <a:r>
              <a:rPr lang="en-US" sz="1100" dirty="0" err="1"/>
              <a:t>df</a:t>
            </a:r>
            <a:r>
              <a:rPr lang="en-US" sz="1100" dirty="0"/>
              <a:t>, </a:t>
            </a:r>
            <a:r>
              <a:rPr lang="en-US" sz="1100" dirty="0" err="1"/>
              <a:t>irisVersVirg$Species</a:t>
            </a:r>
            <a:r>
              <a:rPr lang="en-US" sz="1100" dirty="0"/>
              <a:t>, k = 15, </a:t>
            </a:r>
            <a:r>
              <a:rPr lang="en-US" sz="1100" dirty="0" err="1"/>
              <a:t>prob</a:t>
            </a:r>
            <a:r>
              <a:rPr lang="en-US" sz="1100" dirty="0"/>
              <a:t> = 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A2B133-6AD5-CA49-B17F-C790E16D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87051"/>
            <a:ext cx="6705600" cy="45017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F83A4F6-27F6-9A45-B76C-1FA16E6ED760}"/>
              </a:ext>
            </a:extLst>
          </p:cNvPr>
          <p:cNvSpPr/>
          <p:nvPr/>
        </p:nvSpPr>
        <p:spPr>
          <a:xfrm>
            <a:off x="3898900" y="3708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398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Evaluating the Model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Cross Validation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5057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D7A5-4AA0-2447-86FA-23DB73E4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Strategy/Philosophy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44D59-C979-CB4A-AAA0-CD1165D5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In most, if not all, machine learning settings, a goal is to “train” a model with some collected data (we will call the “training data”) and then to see how good the model performs on a representative data set that is separate from the training data (we will call this the “test data”). The key is that the “test” data was not used to train/build the model.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61512-6FC6-DE41-8D52-91CE2C22AD08}"/>
              </a:ext>
            </a:extLst>
          </p:cNvPr>
          <p:cNvSpPr/>
          <p:nvPr/>
        </p:nvSpPr>
        <p:spPr>
          <a:xfrm>
            <a:off x="2286000" y="3733799"/>
            <a:ext cx="4572000" cy="70788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But we only have one dataset right?</a:t>
            </a:r>
          </a:p>
          <a:p>
            <a:pPr algn="ctr"/>
            <a:r>
              <a:rPr lang="en-US" sz="2000" b="1" dirty="0"/>
              <a:t>What can we do? </a:t>
            </a:r>
          </a:p>
        </p:txBody>
      </p:sp>
      <p:sp>
        <p:nvSpPr>
          <p:cNvPr id="7" name="Can 6"/>
          <p:cNvSpPr/>
          <p:nvPr/>
        </p:nvSpPr>
        <p:spPr>
          <a:xfrm>
            <a:off x="2567384" y="4629150"/>
            <a:ext cx="1496219" cy="1833563"/>
          </a:xfrm>
          <a:prstGeom prst="can">
            <a:avLst>
              <a:gd name="adj" fmla="val 2309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Complete dataset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4990" y="4632325"/>
            <a:ext cx="2461627" cy="1885321"/>
            <a:chOff x="4114990" y="4632325"/>
            <a:chExt cx="2461627" cy="1885321"/>
          </a:xfrm>
        </p:grpSpPr>
        <p:sp>
          <p:nvSpPr>
            <p:cNvPr id="9" name="Can 8"/>
            <p:cNvSpPr/>
            <p:nvPr/>
          </p:nvSpPr>
          <p:spPr>
            <a:xfrm>
              <a:off x="5439967" y="4632325"/>
              <a:ext cx="1136650" cy="1104900"/>
            </a:xfrm>
            <a:prstGeom prst="can">
              <a:avLst>
                <a:gd name="adj" fmla="val 23090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Training data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439967" y="5957888"/>
              <a:ext cx="1136650" cy="559758"/>
              <a:chOff x="5429251" y="6043613"/>
              <a:chExt cx="1136650" cy="559758"/>
            </a:xfrm>
          </p:grpSpPr>
          <p:sp>
            <p:nvSpPr>
              <p:cNvPr id="15" name="Can 14"/>
              <p:cNvSpPr/>
              <p:nvPr/>
            </p:nvSpPr>
            <p:spPr>
              <a:xfrm>
                <a:off x="5429251" y="6043613"/>
                <a:ext cx="1136650" cy="552919"/>
              </a:xfrm>
              <a:prstGeom prst="can">
                <a:avLst>
                  <a:gd name="adj" fmla="val 47638"/>
                </a:avLst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74480" y="6295594"/>
                <a:ext cx="8461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400" b="1" dirty="0"/>
                  <a:t>Test set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 rot="1118814">
              <a:off x="4187383" y="5883374"/>
              <a:ext cx="1093833" cy="46166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200" dirty="0"/>
                <a:t>Remaining 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20912066">
              <a:off x="4552535" y="5176202"/>
              <a:ext cx="773111" cy="46166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200" dirty="0"/>
                <a:t>75% at random </a:t>
              </a:r>
            </a:p>
          </p:txBody>
        </p:sp>
        <p:sp>
          <p:nvSpPr>
            <p:cNvPr id="13" name="Arc 12"/>
            <p:cNvSpPr/>
            <p:nvPr/>
          </p:nvSpPr>
          <p:spPr>
            <a:xfrm rot="1113050">
              <a:off x="4114990" y="5850886"/>
              <a:ext cx="1241666" cy="424002"/>
            </a:xfrm>
            <a:prstGeom prst="arc">
              <a:avLst>
                <a:gd name="adj1" fmla="val 11608570"/>
                <a:gd name="adj2" fmla="val 21014426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20518464">
              <a:off x="4191566" y="5141507"/>
              <a:ext cx="1485558" cy="734912"/>
            </a:xfrm>
            <a:prstGeom prst="arc">
              <a:avLst>
                <a:gd name="adj1" fmla="val 11724274"/>
                <a:gd name="adj2" fmla="val 20004171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1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D642-3A15-E44E-A333-8F7BDFA5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20408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splitPerc</a:t>
            </a:r>
            <a:r>
              <a:rPr lang="en-US" sz="1800" dirty="0"/>
              <a:t> = .75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irisVersVirg</a:t>
            </a:r>
            <a:r>
              <a:rPr lang="en-US" sz="1800" dirty="0"/>
              <a:t> = iris %&gt;% filter(Species == "versicolor" | Species == "</a:t>
            </a:r>
            <a:r>
              <a:rPr lang="en-US" sz="1800" dirty="0" err="1"/>
              <a:t>virginica</a:t>
            </a:r>
            <a:r>
              <a:rPr lang="en-US" sz="18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trainInices</a:t>
            </a:r>
            <a:r>
              <a:rPr lang="en-US" sz="1800" dirty="0"/>
              <a:t> = sample(1:dim(</a:t>
            </a:r>
            <a:r>
              <a:rPr lang="en-US" sz="1800" dirty="0" err="1"/>
              <a:t>irisVersVirg</a:t>
            </a:r>
            <a:r>
              <a:rPr lang="en-US" sz="1800" dirty="0"/>
              <a:t>)[1],round(</a:t>
            </a:r>
            <a:r>
              <a:rPr lang="en-US" sz="1800" dirty="0" err="1"/>
              <a:t>splitPerc</a:t>
            </a:r>
            <a:r>
              <a:rPr lang="en-US" sz="1800" dirty="0"/>
              <a:t> * dim(</a:t>
            </a:r>
            <a:r>
              <a:rPr lang="en-US" sz="1800" dirty="0" err="1"/>
              <a:t>irisVersVirg</a:t>
            </a:r>
            <a:r>
              <a:rPr lang="en-US" sz="1800" dirty="0"/>
              <a:t>)[1]))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train = </a:t>
            </a:r>
            <a:r>
              <a:rPr lang="en-US" sz="1800" dirty="0" err="1"/>
              <a:t>irisVersVirg</a:t>
            </a:r>
            <a:r>
              <a:rPr lang="en-US" sz="1800" dirty="0"/>
              <a:t>[</a:t>
            </a:r>
            <a:r>
              <a:rPr lang="en-US" sz="1800" dirty="0" err="1"/>
              <a:t>trainInices</a:t>
            </a:r>
            <a:r>
              <a:rPr lang="en-US" sz="18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test = </a:t>
            </a:r>
            <a:r>
              <a:rPr lang="en-US" sz="1800" dirty="0" err="1"/>
              <a:t>irisVersVirg</a:t>
            </a:r>
            <a:r>
              <a:rPr lang="en-US" sz="1800" dirty="0"/>
              <a:t>[-</a:t>
            </a:r>
            <a:r>
              <a:rPr lang="en-US" sz="1800" dirty="0" err="1"/>
              <a:t>trainInices</a:t>
            </a:r>
            <a:r>
              <a:rPr lang="en-US" sz="1800" dirty="0"/>
              <a:t>,]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447F8-1770-DC48-87EA-E9C5CC5E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5677098"/>
            <a:ext cx="1622299" cy="96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59D3E-7D49-F440-86D1-8FF50BE8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24" y="5717282"/>
            <a:ext cx="2214958" cy="921308"/>
          </a:xfrm>
          <a:prstGeom prst="rect">
            <a:avLst/>
          </a:prstGeom>
        </p:spPr>
      </p:pic>
      <p:sp>
        <p:nvSpPr>
          <p:cNvPr id="13" name="Up Arrow 12">
            <a:extLst>
              <a:ext uri="{FF2B5EF4-FFF2-40B4-BE49-F238E27FC236}">
                <a16:creationId xmlns:a16="http://schemas.microsoft.com/office/drawing/2014/main" id="{C6668F35-72DE-8142-ACDD-3649B52EE205}"/>
              </a:ext>
            </a:extLst>
          </p:cNvPr>
          <p:cNvSpPr/>
          <p:nvPr/>
        </p:nvSpPr>
        <p:spPr>
          <a:xfrm rot="4242457">
            <a:off x="3534202" y="3656073"/>
            <a:ext cx="628947" cy="15993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b="1" dirty="0"/>
              <a:t>Train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CC06AD89-CD27-294B-9064-5E59AB1D632D}"/>
              </a:ext>
            </a:extLst>
          </p:cNvPr>
          <p:cNvSpPr/>
          <p:nvPr/>
        </p:nvSpPr>
        <p:spPr>
          <a:xfrm rot="6752548">
            <a:off x="3522924" y="4982435"/>
            <a:ext cx="472857" cy="14696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504CEA-7D03-DF45-8E7B-36EC505B8C94}"/>
              </a:ext>
            </a:extLst>
          </p:cNvPr>
          <p:cNvSpPr/>
          <p:nvPr/>
        </p:nvSpPr>
        <p:spPr>
          <a:xfrm>
            <a:off x="6530769" y="5409504"/>
            <a:ext cx="502061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E474E-D3B2-1846-8868-4DF3B4025CF0}"/>
              </a:ext>
            </a:extLst>
          </p:cNvPr>
          <p:cNvSpPr/>
          <p:nvPr/>
        </p:nvSpPr>
        <p:spPr>
          <a:xfrm>
            <a:off x="1355277" y="3747891"/>
            <a:ext cx="1176925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Full data 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F12910-5D38-6041-B0AB-66BF499E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6" y="4214256"/>
            <a:ext cx="996511" cy="12797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0F257A-CBA4-E847-8AA4-57A1114D9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7" y="4214256"/>
            <a:ext cx="1032093" cy="1279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32A74F-AE35-4042-906F-6F46AA390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33" y="5563393"/>
            <a:ext cx="915487" cy="1138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141615-847A-7849-B9A0-056A337AD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757" y="3152487"/>
            <a:ext cx="1258191" cy="18403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76F5E1-F1E9-D04C-B917-751055983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35139"/>
            <a:ext cx="1143460" cy="1561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323D62A-251C-6F43-B513-D08C7A4756C5}"/>
              </a:ext>
            </a:extLst>
          </p:cNvPr>
          <p:cNvSpPr/>
          <p:nvPr/>
        </p:nvSpPr>
        <p:spPr>
          <a:xfrm>
            <a:off x="6518815" y="2841263"/>
            <a:ext cx="701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2363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643-36E7-2141-8F42-84E09A57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676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splitPerc</a:t>
            </a:r>
            <a:r>
              <a:rPr lang="en-US" sz="1200" dirty="0"/>
              <a:t> = .75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irisVersVirg</a:t>
            </a:r>
            <a:r>
              <a:rPr lang="en-US" sz="1200" dirty="0"/>
              <a:t> = iris %&gt;% filter(Species == "versicolor" | Species == "</a:t>
            </a:r>
            <a:r>
              <a:rPr lang="en-US" sz="1200" dirty="0" err="1"/>
              <a:t>virginica</a:t>
            </a:r>
            <a:r>
              <a:rPr lang="en-US" sz="12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summary(</a:t>
            </a:r>
            <a:r>
              <a:rPr lang="en-US" sz="1200" dirty="0" err="1"/>
              <a:t>irisVersVirg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irisVersVirg</a:t>
            </a:r>
            <a:r>
              <a:rPr lang="en-US" sz="1200" dirty="0"/>
              <a:t> = </a:t>
            </a:r>
            <a:r>
              <a:rPr lang="en-US" sz="1200" dirty="0" err="1"/>
              <a:t>droplevels</a:t>
            </a:r>
            <a:r>
              <a:rPr lang="en-US" sz="1200" dirty="0"/>
              <a:t>(</a:t>
            </a:r>
            <a:r>
              <a:rPr lang="en-US" sz="1200" dirty="0" err="1"/>
              <a:t>irisVersVirg,exclude</a:t>
            </a:r>
            <a:r>
              <a:rPr lang="en-US" sz="1200" dirty="0"/>
              <a:t> = "</a:t>
            </a:r>
            <a:r>
              <a:rPr lang="en-US" sz="1200" dirty="0" err="1"/>
              <a:t>setosa</a:t>
            </a:r>
            <a:r>
              <a:rPr lang="en-US" sz="12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summary(</a:t>
            </a:r>
            <a:r>
              <a:rPr lang="en-US" sz="1200" dirty="0" err="1"/>
              <a:t>irisVersVirg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trainIndices</a:t>
            </a:r>
            <a:r>
              <a:rPr lang="en-US" sz="1200" dirty="0"/>
              <a:t> = sample(1:dim(</a:t>
            </a:r>
            <a:r>
              <a:rPr lang="en-US" sz="1200" dirty="0" err="1"/>
              <a:t>irisVersVirg</a:t>
            </a:r>
            <a:r>
              <a:rPr lang="en-US" sz="1200" dirty="0"/>
              <a:t>)[1],round(</a:t>
            </a:r>
            <a:r>
              <a:rPr lang="en-US" sz="1200" dirty="0" err="1"/>
              <a:t>splitPerc</a:t>
            </a:r>
            <a:r>
              <a:rPr lang="en-US" sz="1200" dirty="0"/>
              <a:t> * dim(</a:t>
            </a:r>
            <a:r>
              <a:rPr lang="en-US" sz="1200" dirty="0" err="1"/>
              <a:t>irisVersVirg</a:t>
            </a:r>
            <a:r>
              <a:rPr lang="en-US" sz="1200" dirty="0"/>
              <a:t>)[1]))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train = </a:t>
            </a:r>
            <a:r>
              <a:rPr lang="en-US" sz="1200" dirty="0" err="1"/>
              <a:t>irisVersVirg</a:t>
            </a:r>
            <a:r>
              <a:rPr lang="en-US" sz="1200" dirty="0"/>
              <a:t>[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test = </a:t>
            </a:r>
            <a:r>
              <a:rPr lang="en-US" sz="1200" dirty="0" err="1"/>
              <a:t>irisVersVirg</a:t>
            </a:r>
            <a:r>
              <a:rPr lang="en-US" sz="1200" dirty="0"/>
              <a:t>[-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irisVersVirg</a:t>
            </a:r>
            <a:r>
              <a:rPr lang="en-US" sz="1200" dirty="0"/>
              <a:t>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</a:t>
            </a:r>
            <a:r>
              <a:rPr lang="en-US" sz="1200" dirty="0" err="1"/>
              <a:t>Sepal.Length,Sepal.Width,color</a:t>
            </a:r>
            <a:r>
              <a:rPr lang="en-US" sz="1200" dirty="0"/>
              <a:t> = Species)) + </a:t>
            </a:r>
            <a:r>
              <a:rPr lang="en-US" sz="1200" dirty="0" err="1"/>
              <a:t>geom_point</a:t>
            </a:r>
            <a:r>
              <a:rPr lang="en-US" sz="12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 k =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classifications = </a:t>
            </a:r>
            <a:r>
              <a:rPr lang="en-US" sz="1200" dirty="0" err="1"/>
              <a:t>knn</a:t>
            </a:r>
            <a:r>
              <a:rPr lang="en-US" sz="1200" dirty="0"/>
              <a:t>(train[,c(1,2)],test[,c(1,2)],</a:t>
            </a:r>
            <a:r>
              <a:rPr lang="en-US" sz="1200" dirty="0" err="1"/>
              <a:t>train$Species</a:t>
            </a:r>
            <a:r>
              <a:rPr lang="en-US" sz="1200" dirty="0"/>
              <a:t>, </a:t>
            </a:r>
            <a:r>
              <a:rPr lang="en-US" sz="1200" dirty="0" err="1"/>
              <a:t>prob</a:t>
            </a:r>
            <a:r>
              <a:rPr lang="en-US" sz="1200" dirty="0"/>
              <a:t> = TRUE, k = 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12334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4CE1-1EA9-C148-8CDC-DFD54C95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66D0-B707-2C46-BE8F-7C70060C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Variables:</a:t>
            </a:r>
          </a:p>
          <a:p>
            <a:r>
              <a:rPr lang="en-US" sz="2400" dirty="0"/>
              <a:t>Quantitative:</a:t>
            </a:r>
          </a:p>
          <a:p>
            <a:pPr lvl="1"/>
            <a:r>
              <a:rPr lang="en-US" sz="2000" dirty="0"/>
              <a:t>Continuous: (Informally) the variable takes on a numeric value in which (theoretically) it can take any of an infinite number of values.</a:t>
            </a:r>
          </a:p>
          <a:p>
            <a:pPr marL="1998663" lvl="1" indent="-1249363">
              <a:buNone/>
            </a:pPr>
            <a:r>
              <a:rPr lang="en-US" sz="2000" dirty="0"/>
              <a:t>Examples: X = the volume of water in a swimming pool</a:t>
            </a:r>
          </a:p>
          <a:p>
            <a:pPr marL="1998663" lvl="1" indent="3175">
              <a:buNone/>
            </a:pPr>
            <a:r>
              <a:rPr lang="en-US" sz="2000" dirty="0"/>
              <a:t>X = the amount of time to run a 100 meter dash</a:t>
            </a:r>
          </a:p>
          <a:p>
            <a:pPr marL="1998663" lvl="1" indent="3175">
              <a:buNone/>
            </a:pPr>
            <a:r>
              <a:rPr lang="en-US" sz="2000" dirty="0"/>
              <a:t>X = the distance between Dallas and Denver</a:t>
            </a:r>
          </a:p>
          <a:p>
            <a:pPr lvl="1"/>
            <a:r>
              <a:rPr lang="en-US" sz="2000" dirty="0"/>
              <a:t>Discrete: (Informally) the variable takes on a numeric value in which there are a countable number of values possible.</a:t>
            </a:r>
          </a:p>
          <a:p>
            <a:pPr marL="1998663" lvl="1" indent="-1249363">
              <a:buNone/>
            </a:pPr>
            <a:r>
              <a:rPr lang="en-US" sz="2000" dirty="0"/>
              <a:t>Examples: X = the number of stories of a building.</a:t>
            </a:r>
          </a:p>
          <a:p>
            <a:pPr marL="1998663" lvl="1" indent="3175">
              <a:buNone/>
            </a:pPr>
            <a:r>
              <a:rPr lang="en-US" sz="2000" dirty="0"/>
              <a:t>X = the number of eggs a chicken lays</a:t>
            </a:r>
            <a:br>
              <a:rPr lang="en-US" sz="2000" dirty="0"/>
            </a:br>
            <a:r>
              <a:rPr lang="en-US" sz="2000" dirty="0"/>
              <a:t>X = shoe size</a:t>
            </a:r>
          </a:p>
        </p:txBody>
      </p:sp>
    </p:spTree>
    <p:extLst>
      <p:ext uri="{BB962C8B-B14F-4D97-AF65-F5344CB8AC3E}">
        <p14:creationId xmlns:p14="http://schemas.microsoft.com/office/powerpoint/2010/main" val="323140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643-36E7-2141-8F42-84E09A57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1DD09-4E69-E642-925F-71BE93099339}"/>
                  </a:ext>
                </a:extLst>
              </p:cNvPr>
              <p:cNvSpPr txBox="1"/>
              <p:nvPr/>
            </p:nvSpPr>
            <p:spPr>
              <a:xfrm>
                <a:off x="3524911" y="4471216"/>
                <a:ext cx="224657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1DD09-4E69-E642-925F-71BE9309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11" y="4471216"/>
                <a:ext cx="2246577" cy="520463"/>
              </a:xfrm>
              <a:prstGeom prst="rect">
                <a:avLst/>
              </a:prstGeom>
              <a:blipFill>
                <a:blip r:embed="rId3"/>
                <a:stretch>
                  <a:fillRect l="-2825" t="-4762" r="-169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CBEAF4F-5808-394E-B4B2-B4E32E185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83601"/>
              </p:ext>
            </p:extLst>
          </p:nvPr>
        </p:nvGraphicFramePr>
        <p:xfrm>
          <a:off x="1524000" y="28956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33300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86965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968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3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34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502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F65A4F-3388-BD47-A86F-70E4231E89AD}"/>
              </a:ext>
            </a:extLst>
          </p:cNvPr>
          <p:cNvSpPr txBox="1"/>
          <p:nvPr/>
        </p:nvSpPr>
        <p:spPr>
          <a:xfrm rot="16200000">
            <a:off x="222676" y="3345867"/>
            <a:ext cx="184326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Classifications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A0939-41EA-2249-B1CF-5C910A88F8BB}"/>
              </a:ext>
            </a:extLst>
          </p:cNvPr>
          <p:cNvSpPr txBox="1"/>
          <p:nvPr/>
        </p:nvSpPr>
        <p:spPr>
          <a:xfrm>
            <a:off x="4205150" y="2375997"/>
            <a:ext cx="2632086" cy="292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True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A3AC2-037F-DD46-A5F2-7E7D3F5F88BA}"/>
                  </a:ext>
                </a:extLst>
              </p:cNvPr>
              <p:cNvSpPr txBox="1"/>
              <p:nvPr/>
            </p:nvSpPr>
            <p:spPr>
              <a:xfrm>
                <a:off x="2971800" y="5440487"/>
                <a:ext cx="224657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𝑀𝑖𝑠𝑠𝑐𝑙𝑎𝑠𝑠𝑖𝑓𝑖𝑐𝑎𝑡𝑖𝑜𝑛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A3AC2-037F-DD46-A5F2-7E7D3F5F8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440487"/>
                <a:ext cx="2246577" cy="520463"/>
              </a:xfrm>
              <a:prstGeom prst="rect">
                <a:avLst/>
              </a:prstGeom>
              <a:blipFill>
                <a:blip r:embed="rId4"/>
                <a:stretch>
                  <a:fillRect l="-4494" t="-2381" r="-65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CBBF4788-25C9-3E4F-B626-FB94110BFAA6}"/>
              </a:ext>
            </a:extLst>
          </p:cNvPr>
          <p:cNvSpPr txBox="1">
            <a:spLocks/>
          </p:cNvSpPr>
          <p:nvPr/>
        </p:nvSpPr>
        <p:spPr>
          <a:xfrm>
            <a:off x="533399" y="127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17156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643-36E7-2141-8F42-84E09A57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set.seed</a:t>
            </a:r>
            <a:r>
              <a:rPr lang="en-US" sz="1600" dirty="0"/>
              <a:t>(6)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splitPerc</a:t>
            </a:r>
            <a:r>
              <a:rPr lang="en-US" sz="1600" dirty="0"/>
              <a:t> = .75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irisVersVirg</a:t>
            </a:r>
            <a:r>
              <a:rPr lang="en-US" sz="1600" dirty="0"/>
              <a:t> = iris %&gt;% filter(Species == "versicolor" | Species == "</a:t>
            </a:r>
            <a:r>
              <a:rPr lang="en-US" sz="1600" dirty="0" err="1"/>
              <a:t>virginica</a:t>
            </a:r>
            <a:r>
              <a:rPr lang="en-US" sz="16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summary(</a:t>
            </a:r>
            <a:r>
              <a:rPr lang="en-US" sz="1600" dirty="0" err="1"/>
              <a:t>irisVersVirg</a:t>
            </a:r>
            <a:r>
              <a:rPr lang="en-US" sz="16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irisVersVirg</a:t>
            </a:r>
            <a:r>
              <a:rPr lang="en-US" sz="1600" dirty="0"/>
              <a:t> = </a:t>
            </a:r>
            <a:r>
              <a:rPr lang="en-US" sz="1600" dirty="0" err="1"/>
              <a:t>droplevels</a:t>
            </a:r>
            <a:r>
              <a:rPr lang="en-US" sz="1600" dirty="0"/>
              <a:t>(</a:t>
            </a:r>
            <a:r>
              <a:rPr lang="en-US" sz="1600" dirty="0" err="1"/>
              <a:t>irisVersVirg,exclude</a:t>
            </a:r>
            <a:r>
              <a:rPr lang="en-US" sz="1600" dirty="0"/>
              <a:t> = "</a:t>
            </a:r>
            <a:r>
              <a:rPr lang="en-US" sz="1600" dirty="0" err="1"/>
              <a:t>setosa</a:t>
            </a:r>
            <a:r>
              <a:rPr lang="en-US" sz="16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summary(</a:t>
            </a:r>
            <a:r>
              <a:rPr lang="en-US" sz="1600" dirty="0" err="1"/>
              <a:t>irisVersVirg</a:t>
            </a:r>
            <a:r>
              <a:rPr lang="en-US" sz="16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trainIndices</a:t>
            </a:r>
            <a:r>
              <a:rPr lang="en-US" sz="1600" dirty="0"/>
              <a:t> = sample(1:dim(</a:t>
            </a:r>
            <a:r>
              <a:rPr lang="en-US" sz="1600" dirty="0" err="1"/>
              <a:t>irisVersVirg</a:t>
            </a:r>
            <a:r>
              <a:rPr lang="en-US" sz="1600" dirty="0"/>
              <a:t>)[1],round(</a:t>
            </a:r>
            <a:r>
              <a:rPr lang="en-US" sz="1600" dirty="0" err="1"/>
              <a:t>splitPerc</a:t>
            </a:r>
            <a:r>
              <a:rPr lang="en-US" sz="1600" dirty="0"/>
              <a:t> * dim(</a:t>
            </a:r>
            <a:r>
              <a:rPr lang="en-US" sz="1600" dirty="0" err="1"/>
              <a:t>irisVersVirg</a:t>
            </a:r>
            <a:r>
              <a:rPr lang="en-US" sz="1600" dirty="0"/>
              <a:t>)[1]))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train = </a:t>
            </a:r>
            <a:r>
              <a:rPr lang="en-US" sz="1600" dirty="0" err="1"/>
              <a:t>irisVersVirg</a:t>
            </a:r>
            <a:r>
              <a:rPr lang="en-US" sz="1600" dirty="0"/>
              <a:t>[</a:t>
            </a:r>
            <a:r>
              <a:rPr lang="en-US" sz="1600" dirty="0" err="1"/>
              <a:t>trainIndices</a:t>
            </a:r>
            <a:r>
              <a:rPr lang="en-US" sz="16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test = </a:t>
            </a:r>
            <a:r>
              <a:rPr lang="en-US" sz="1600" dirty="0" err="1"/>
              <a:t>irisVersVirg</a:t>
            </a:r>
            <a:r>
              <a:rPr lang="en-US" sz="1600" dirty="0"/>
              <a:t>[-</a:t>
            </a:r>
            <a:r>
              <a:rPr lang="en-US" sz="1600" dirty="0" err="1"/>
              <a:t>trainIndices</a:t>
            </a:r>
            <a:r>
              <a:rPr lang="en-US" sz="16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irisVersVirg</a:t>
            </a:r>
            <a:r>
              <a:rPr lang="en-US" sz="1600" dirty="0"/>
              <a:t> %&gt;%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Sepal.Length,Sepal.Width,color</a:t>
            </a:r>
            <a:r>
              <a:rPr lang="en-US" sz="1600" dirty="0"/>
              <a:t> = Species)) + </a:t>
            </a:r>
            <a:r>
              <a:rPr lang="en-US" sz="1600" dirty="0" err="1"/>
              <a:t>geom_point</a:t>
            </a:r>
            <a:r>
              <a:rPr lang="en-US" sz="16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# k =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classifications = </a:t>
            </a:r>
            <a:r>
              <a:rPr lang="en-US" sz="1600" dirty="0" err="1"/>
              <a:t>knn</a:t>
            </a:r>
            <a:r>
              <a:rPr lang="en-US" sz="1600" dirty="0"/>
              <a:t>(train[,c(1,2)],test[,c(1,2)],</a:t>
            </a:r>
            <a:r>
              <a:rPr lang="en-US" sz="1600" dirty="0" err="1"/>
              <a:t>train$Species</a:t>
            </a:r>
            <a:r>
              <a:rPr lang="en-US" sz="1600" dirty="0"/>
              <a:t>, </a:t>
            </a:r>
            <a:r>
              <a:rPr lang="en-US" sz="1600" dirty="0" err="1"/>
              <a:t>prob</a:t>
            </a:r>
            <a:r>
              <a:rPr lang="en-US" sz="1600" dirty="0"/>
              <a:t> = TRUE, k = 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table(</a:t>
            </a:r>
            <a:r>
              <a:rPr lang="en-US" sz="1600" dirty="0" err="1"/>
              <a:t>test$Species,classifications</a:t>
            </a:r>
            <a:r>
              <a:rPr lang="en-US" sz="16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confusionMatrix</a:t>
            </a:r>
            <a:r>
              <a:rPr lang="en-US" sz="1600" dirty="0"/>
              <a:t>(table(</a:t>
            </a:r>
            <a:r>
              <a:rPr lang="en-US" sz="1600" dirty="0" err="1"/>
              <a:t>test$Species,classifications</a:t>
            </a:r>
            <a:r>
              <a:rPr lang="en-US" sz="16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0907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643-36E7-2141-8F42-84E09A57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1DD09-4E69-E642-925F-71BE93099339}"/>
                  </a:ext>
                </a:extLst>
              </p:cNvPr>
              <p:cNvSpPr txBox="1"/>
              <p:nvPr/>
            </p:nvSpPr>
            <p:spPr>
              <a:xfrm>
                <a:off x="3524911" y="4471216"/>
                <a:ext cx="224657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=.72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1DD09-4E69-E642-925F-71BE9309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11" y="4471216"/>
                <a:ext cx="2246577" cy="520463"/>
              </a:xfrm>
              <a:prstGeom prst="rect">
                <a:avLst/>
              </a:prstGeom>
              <a:blipFill>
                <a:blip r:embed="rId3"/>
                <a:stretch>
                  <a:fillRect l="-2825" t="-4762" r="-169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CBEAF4F-5808-394E-B4B2-B4E32E185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284472"/>
              </p:ext>
            </p:extLst>
          </p:nvPr>
        </p:nvGraphicFramePr>
        <p:xfrm>
          <a:off x="1524000" y="28956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33300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86965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968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3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34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502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F65A4F-3388-BD47-A86F-70E4231E89AD}"/>
              </a:ext>
            </a:extLst>
          </p:cNvPr>
          <p:cNvSpPr txBox="1"/>
          <p:nvPr/>
        </p:nvSpPr>
        <p:spPr>
          <a:xfrm rot="16200000">
            <a:off x="222676" y="3345867"/>
            <a:ext cx="184326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Classifications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A0939-41EA-2249-B1CF-5C910A88F8BB}"/>
              </a:ext>
            </a:extLst>
          </p:cNvPr>
          <p:cNvSpPr txBox="1"/>
          <p:nvPr/>
        </p:nvSpPr>
        <p:spPr>
          <a:xfrm>
            <a:off x="4205150" y="2375997"/>
            <a:ext cx="2632086" cy="292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True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A3AC2-037F-DD46-A5F2-7E7D3F5F88BA}"/>
                  </a:ext>
                </a:extLst>
              </p:cNvPr>
              <p:cNvSpPr txBox="1"/>
              <p:nvPr/>
            </p:nvSpPr>
            <p:spPr>
              <a:xfrm>
                <a:off x="3081861" y="5454775"/>
                <a:ext cx="224657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𝑀𝑖𝑠𝑠𝑐𝑙𝑎𝑠𝑠𝑖𝑓𝑖𝑐𝑎𝑡𝑖𝑜𝑛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A3AC2-037F-DD46-A5F2-7E7D3F5F8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861" y="5454775"/>
                <a:ext cx="2246577" cy="520463"/>
              </a:xfrm>
              <a:prstGeom prst="rect">
                <a:avLst/>
              </a:prstGeom>
              <a:blipFill>
                <a:blip r:embed="rId4"/>
                <a:stretch>
                  <a:fillRect l="-5056" t="-2439" r="-6516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CBBF4788-25C9-3E4F-B626-FB94110BFAA6}"/>
              </a:ext>
            </a:extLst>
          </p:cNvPr>
          <p:cNvSpPr txBox="1">
            <a:spLocks/>
          </p:cNvSpPr>
          <p:nvPr/>
        </p:nvSpPr>
        <p:spPr>
          <a:xfrm>
            <a:off x="533399" y="127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847129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BA0B-CA8B-3D4D-A24E-920C8B5F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accs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(accuracy = numeric(30), k = numeric(30))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trainIndices</a:t>
            </a:r>
            <a:r>
              <a:rPr lang="en-US" sz="1800" dirty="0"/>
              <a:t> = sample(1:dim(</a:t>
            </a:r>
            <a:r>
              <a:rPr lang="en-US" sz="1800" dirty="0" err="1"/>
              <a:t>irisVersVirg</a:t>
            </a:r>
            <a:r>
              <a:rPr lang="en-US" sz="1800" dirty="0"/>
              <a:t>)[1],round(</a:t>
            </a:r>
            <a:r>
              <a:rPr lang="en-US" sz="1800" dirty="0" err="1"/>
              <a:t>splitPerc</a:t>
            </a:r>
            <a:r>
              <a:rPr lang="en-US" sz="1800" dirty="0"/>
              <a:t> * dim(</a:t>
            </a:r>
            <a:r>
              <a:rPr lang="en-US" sz="1800" dirty="0" err="1"/>
              <a:t>irisVersVirg</a:t>
            </a:r>
            <a:r>
              <a:rPr lang="en-US" sz="1800" dirty="0"/>
              <a:t>)[1]))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train = </a:t>
            </a:r>
            <a:r>
              <a:rPr lang="en-US" sz="1800" dirty="0" err="1"/>
              <a:t>irisVersVirg</a:t>
            </a:r>
            <a:r>
              <a:rPr lang="en-US" sz="1800" dirty="0"/>
              <a:t>[</a:t>
            </a:r>
            <a:r>
              <a:rPr lang="en-US" sz="1800" dirty="0" err="1"/>
              <a:t>trainIndices</a:t>
            </a:r>
            <a:r>
              <a:rPr lang="en-US" sz="18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test = </a:t>
            </a:r>
            <a:r>
              <a:rPr lang="en-US" sz="1800" dirty="0" err="1"/>
              <a:t>irisVersVirg</a:t>
            </a:r>
            <a:r>
              <a:rPr lang="en-US" sz="1800" dirty="0"/>
              <a:t>[-</a:t>
            </a:r>
            <a:r>
              <a:rPr lang="en-US" sz="1800" dirty="0" err="1"/>
              <a:t>trainIndices</a:t>
            </a:r>
            <a:r>
              <a:rPr lang="en-US" sz="18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for(</a:t>
            </a:r>
            <a:r>
              <a:rPr lang="en-US" sz="1800" dirty="0" err="1"/>
              <a:t>i</a:t>
            </a:r>
            <a:r>
              <a:rPr lang="en-US" sz="1800" dirty="0"/>
              <a:t> in 1:30)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{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800" dirty="0"/>
              <a:t>classifications = </a:t>
            </a:r>
            <a:r>
              <a:rPr lang="en-US" sz="1800" dirty="0" err="1"/>
              <a:t>knn</a:t>
            </a:r>
            <a:r>
              <a:rPr lang="en-US" sz="1800" dirty="0"/>
              <a:t>(train[,c(1,2)],test[,c(1,2)],</a:t>
            </a:r>
            <a:r>
              <a:rPr lang="en-US" sz="1800" dirty="0" err="1"/>
              <a:t>train$Species</a:t>
            </a:r>
            <a:r>
              <a:rPr lang="en-US" sz="1800" dirty="0"/>
              <a:t>, </a:t>
            </a:r>
            <a:r>
              <a:rPr lang="en-US" sz="1800" dirty="0" err="1"/>
              <a:t>prob</a:t>
            </a:r>
            <a:r>
              <a:rPr lang="en-US" sz="1800" dirty="0"/>
              <a:t> = TRUE, k = 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800" dirty="0"/>
              <a:t>table(</a:t>
            </a:r>
            <a:r>
              <a:rPr lang="en-US" sz="1800" dirty="0" err="1"/>
              <a:t>test$Species,classifications</a:t>
            </a:r>
            <a:r>
              <a:rPr lang="en-US" sz="1800" dirty="0"/>
              <a:t>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800" dirty="0"/>
              <a:t>CM = </a:t>
            </a:r>
            <a:r>
              <a:rPr lang="en-US" sz="1800" dirty="0" err="1"/>
              <a:t>confusionMatrix</a:t>
            </a:r>
            <a:r>
              <a:rPr lang="en-US" sz="1800" dirty="0"/>
              <a:t>(table(</a:t>
            </a:r>
            <a:r>
              <a:rPr lang="en-US" sz="1800" dirty="0" err="1"/>
              <a:t>test$Species,classifications</a:t>
            </a:r>
            <a:r>
              <a:rPr lang="en-US" sz="1800" dirty="0"/>
              <a:t>))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800" dirty="0" err="1"/>
              <a:t>accs$accuracy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 = </a:t>
            </a:r>
            <a:r>
              <a:rPr lang="en-US" sz="1800" dirty="0" err="1"/>
              <a:t>CM$overall</a:t>
            </a:r>
            <a:r>
              <a:rPr lang="en-US" sz="1800" dirty="0"/>
              <a:t>[1]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800" dirty="0" err="1"/>
              <a:t>accs$k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 = </a:t>
            </a:r>
            <a:r>
              <a:rPr lang="en-US" sz="1800" dirty="0" err="1"/>
              <a:t>i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plot(</a:t>
            </a:r>
            <a:r>
              <a:rPr lang="en-US" sz="1800" dirty="0" err="1"/>
              <a:t>accs$k,accs$accuracy</a:t>
            </a:r>
            <a:r>
              <a:rPr lang="en-US" sz="1800" dirty="0"/>
              <a:t>, type = "l")</a:t>
            </a:r>
          </a:p>
        </p:txBody>
      </p:sp>
    </p:spTree>
    <p:extLst>
      <p:ext uri="{BB962C8B-B14F-4D97-AF65-F5344CB8AC3E}">
        <p14:creationId xmlns:p14="http://schemas.microsoft.com/office/powerpoint/2010/main" val="3531588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6322-444B-DF4B-B2A4-A68C9CA4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Versicolor v. </a:t>
            </a:r>
            <a:r>
              <a:rPr lang="en-US" dirty="0" err="1"/>
              <a:t>Virginica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 Loop for many k and the average of many training / test partition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iterations = 100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numks</a:t>
            </a:r>
            <a:r>
              <a:rPr lang="en-US" sz="1200" dirty="0"/>
              <a:t> = 30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masterAcc</a:t>
            </a:r>
            <a:r>
              <a:rPr lang="en-US" sz="1200" dirty="0"/>
              <a:t> = matrix(</a:t>
            </a:r>
            <a:r>
              <a:rPr lang="en-US" sz="1200" dirty="0" err="1"/>
              <a:t>nrow</a:t>
            </a:r>
            <a:r>
              <a:rPr lang="en-US" sz="1200" dirty="0"/>
              <a:t> = iterations, </a:t>
            </a:r>
            <a:r>
              <a:rPr lang="en-US" sz="1200" dirty="0" err="1"/>
              <a:t>ncol</a:t>
            </a:r>
            <a:r>
              <a:rPr lang="en-US" sz="1200" dirty="0"/>
              <a:t> = </a:t>
            </a:r>
            <a:r>
              <a:rPr lang="en-US" sz="1200" dirty="0" err="1"/>
              <a:t>numks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for(j in 1:iterations)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accs</a:t>
            </a:r>
            <a:r>
              <a:rPr lang="en-US" sz="1200" dirty="0"/>
              <a:t> = </a:t>
            </a:r>
            <a:r>
              <a:rPr lang="en-US" sz="1200" dirty="0" err="1"/>
              <a:t>data.frame</a:t>
            </a:r>
            <a:r>
              <a:rPr lang="en-US" sz="1200" dirty="0"/>
              <a:t>(accuracy = numeric(30), k = numeric(30))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trainIndices</a:t>
            </a:r>
            <a:r>
              <a:rPr lang="en-US" sz="1200" dirty="0"/>
              <a:t> = sample(1:dim(</a:t>
            </a:r>
            <a:r>
              <a:rPr lang="en-US" sz="1200" dirty="0" err="1"/>
              <a:t>irisVersVirg</a:t>
            </a:r>
            <a:r>
              <a:rPr lang="en-US" sz="1200" dirty="0"/>
              <a:t>)[1],round(</a:t>
            </a:r>
            <a:r>
              <a:rPr lang="en-US" sz="1200" dirty="0" err="1"/>
              <a:t>splitPerc</a:t>
            </a:r>
            <a:r>
              <a:rPr lang="en-US" sz="1200" dirty="0"/>
              <a:t> * dim(</a:t>
            </a:r>
            <a:r>
              <a:rPr lang="en-US" sz="1200" dirty="0" err="1"/>
              <a:t>irisVersVirg</a:t>
            </a:r>
            <a:r>
              <a:rPr lang="en-US" sz="1200" dirty="0"/>
              <a:t>)[1]))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train = </a:t>
            </a:r>
            <a:r>
              <a:rPr lang="en-US" sz="1200" dirty="0" err="1"/>
              <a:t>irisVersVirg</a:t>
            </a:r>
            <a:r>
              <a:rPr lang="en-US" sz="1200" dirty="0"/>
              <a:t>[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test = </a:t>
            </a:r>
            <a:r>
              <a:rPr lang="en-US" sz="1200" dirty="0" err="1"/>
              <a:t>irisVersVirg</a:t>
            </a:r>
            <a:r>
              <a:rPr lang="en-US" sz="1200" dirty="0"/>
              <a:t>[-</a:t>
            </a:r>
            <a:r>
              <a:rPr lang="en-US" sz="1200" dirty="0" err="1"/>
              <a:t>trainIndices</a:t>
            </a:r>
            <a:r>
              <a:rPr lang="en-US" sz="12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 in 1:numks)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{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200" dirty="0"/>
              <a:t>classifications = </a:t>
            </a:r>
            <a:r>
              <a:rPr lang="en-US" sz="1200" dirty="0" err="1"/>
              <a:t>knn</a:t>
            </a:r>
            <a:r>
              <a:rPr lang="en-US" sz="1200" dirty="0"/>
              <a:t>(train[,c(1,2)],test[,c(1,2)],</a:t>
            </a:r>
            <a:r>
              <a:rPr lang="en-US" sz="1200" dirty="0" err="1"/>
              <a:t>train$Species</a:t>
            </a:r>
            <a:r>
              <a:rPr lang="en-US" sz="1200" dirty="0"/>
              <a:t>, </a:t>
            </a:r>
            <a:r>
              <a:rPr lang="en-US" sz="1200" dirty="0" err="1"/>
              <a:t>prob</a:t>
            </a:r>
            <a:r>
              <a:rPr lang="en-US" sz="1200" dirty="0"/>
              <a:t> = TRUE, k = 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200" dirty="0"/>
              <a:t>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200" dirty="0"/>
              <a:t>CM = </a:t>
            </a: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test$Species,classifications</a:t>
            </a:r>
            <a:r>
              <a:rPr lang="en-US" sz="1200" dirty="0"/>
              <a:t>))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200" dirty="0" err="1"/>
              <a:t>masterAcc</a:t>
            </a:r>
            <a:r>
              <a:rPr lang="en-US" sz="1200" dirty="0"/>
              <a:t>[</a:t>
            </a:r>
            <a:r>
              <a:rPr lang="en-US" sz="1200" dirty="0" err="1"/>
              <a:t>j,i</a:t>
            </a:r>
            <a:r>
              <a:rPr lang="en-US" sz="1200" dirty="0"/>
              <a:t>] = </a:t>
            </a:r>
            <a:r>
              <a:rPr lang="en-US" sz="1200" dirty="0" err="1"/>
              <a:t>CM$overall</a:t>
            </a:r>
            <a:r>
              <a:rPr lang="en-US" sz="1200" dirty="0"/>
              <a:t>[1]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MeanAcc</a:t>
            </a:r>
            <a:r>
              <a:rPr lang="en-US" sz="1200" dirty="0"/>
              <a:t> = </a:t>
            </a:r>
            <a:r>
              <a:rPr lang="en-US" sz="1200" dirty="0" err="1"/>
              <a:t>colMeans</a:t>
            </a:r>
            <a:r>
              <a:rPr lang="en-US" sz="1200" dirty="0"/>
              <a:t>(</a:t>
            </a:r>
            <a:r>
              <a:rPr lang="en-US" sz="1200" dirty="0" err="1"/>
              <a:t>masterAcc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(1,numks,1),</a:t>
            </a:r>
            <a:r>
              <a:rPr lang="en-US" sz="1200" dirty="0" err="1"/>
              <a:t>MeanAcc</a:t>
            </a:r>
            <a:r>
              <a:rPr lang="en-US" sz="1200" dirty="0"/>
              <a:t>, type = "l")</a:t>
            </a:r>
          </a:p>
        </p:txBody>
      </p:sp>
    </p:spTree>
    <p:extLst>
      <p:ext uri="{BB962C8B-B14F-4D97-AF65-F5344CB8AC3E}">
        <p14:creationId xmlns:p14="http://schemas.microsoft.com/office/powerpoint/2010/main" val="372760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761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Classification Statistics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6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Statistics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6CB55-6FF2-1C47-883D-C8550110B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2999829"/>
            <a:ext cx="8229600" cy="3126334"/>
          </a:xfrm>
        </p:spPr>
        <p:txBody>
          <a:bodyPr>
            <a:noAutofit/>
          </a:bodyPr>
          <a:lstStyle/>
          <a:p>
            <a:r>
              <a:rPr lang="en-US" sz="1400" dirty="0"/>
              <a:t>Accuracy</a:t>
            </a:r>
          </a:p>
          <a:p>
            <a:pPr lvl="1"/>
            <a:r>
              <a:rPr lang="en-US" sz="1200" dirty="0"/>
              <a:t>Number of correctly classified observations/total: 16/25 = .64 = 64%</a:t>
            </a:r>
          </a:p>
          <a:p>
            <a:r>
              <a:rPr lang="en-US" sz="1400" dirty="0"/>
              <a:t>Misclassification rate:</a:t>
            </a:r>
          </a:p>
          <a:p>
            <a:pPr lvl="1"/>
            <a:r>
              <a:rPr lang="en-US" sz="1200" dirty="0"/>
              <a:t>Number of misclassified observations/total: 9/25 = .36 = 36%</a:t>
            </a:r>
          </a:p>
          <a:p>
            <a:r>
              <a:rPr lang="en-US" sz="1400" dirty="0"/>
              <a:t>Sensitivity:</a:t>
            </a:r>
          </a:p>
          <a:p>
            <a:pPr lvl="1"/>
            <a:r>
              <a:rPr lang="en-US" sz="1200" dirty="0"/>
              <a:t>Number of correctly identified successes/true number of successes: 10/15 = .66 = 66%</a:t>
            </a:r>
          </a:p>
          <a:p>
            <a:r>
              <a:rPr lang="en-US" sz="1400" dirty="0"/>
              <a:t>Specificity:</a:t>
            </a:r>
          </a:p>
          <a:p>
            <a:pPr lvl="1"/>
            <a:r>
              <a:rPr lang="en-US" sz="1200" dirty="0"/>
              <a:t>Number of correctly identified failures/true number of failures. 6/10 = .60 = 60%</a:t>
            </a:r>
          </a:p>
          <a:p>
            <a:r>
              <a:rPr lang="en-US" sz="1400" dirty="0"/>
              <a:t>False positives:</a:t>
            </a:r>
          </a:p>
          <a:p>
            <a:pPr lvl="1"/>
            <a:r>
              <a:rPr lang="en-US" sz="1200" dirty="0"/>
              <a:t>Number of true failures identified as successes/total number of </a:t>
            </a:r>
            <a:r>
              <a:rPr lang="en-US" sz="1200" i="1" dirty="0"/>
              <a:t>classified</a:t>
            </a:r>
            <a:r>
              <a:rPr lang="en-US" sz="1200" dirty="0"/>
              <a:t> successes: 4/14 = .286 = 28.6%</a:t>
            </a:r>
          </a:p>
          <a:p>
            <a:r>
              <a:rPr lang="en-US" sz="1400" dirty="0"/>
              <a:t>False negatives:</a:t>
            </a:r>
          </a:p>
          <a:p>
            <a:pPr lvl="1"/>
            <a:r>
              <a:rPr lang="en-US" sz="1200" dirty="0"/>
              <a:t>Number of true successes identified as failures/total number of </a:t>
            </a:r>
            <a:r>
              <a:rPr lang="en-US" sz="1200" i="1" dirty="0"/>
              <a:t>classified</a:t>
            </a:r>
            <a:r>
              <a:rPr lang="en-US" sz="1200" dirty="0"/>
              <a:t> failures: 5/11 = .455 = 45.5%</a:t>
            </a:r>
          </a:p>
          <a:p>
            <a:r>
              <a:rPr lang="en-US" sz="1400" dirty="0"/>
              <a:t>Positive predictive value</a:t>
            </a:r>
          </a:p>
          <a:p>
            <a:pPr lvl="1"/>
            <a:r>
              <a:rPr lang="en-US" sz="1200" dirty="0"/>
              <a:t>Number of classified successes/total number of </a:t>
            </a:r>
            <a:r>
              <a:rPr lang="en-US" sz="1200" i="1" dirty="0"/>
              <a:t>true successes: </a:t>
            </a:r>
            <a:r>
              <a:rPr lang="en-US" sz="1200" dirty="0"/>
              <a:t>10/14 = .7143 = 71.43%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1E01B-DCB6-E34F-B49D-FC7AC3A6AE13}"/>
              </a:ext>
            </a:extLst>
          </p:cNvPr>
          <p:cNvSpPr txBox="1"/>
          <p:nvPr/>
        </p:nvSpPr>
        <p:spPr>
          <a:xfrm>
            <a:off x="2342590" y="1371600"/>
            <a:ext cx="2632086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/>
              <a:t>True 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1C6E4-D325-E742-8FFE-454331218E60}"/>
              </a:ext>
            </a:extLst>
          </p:cNvPr>
          <p:cNvSpPr txBox="1"/>
          <p:nvPr/>
        </p:nvSpPr>
        <p:spPr>
          <a:xfrm rot="16200000">
            <a:off x="-318578" y="2031486"/>
            <a:ext cx="1438290" cy="34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 dirty="0"/>
              <a:t>Classifications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80AEE8-A676-B842-BA42-D508CF4D0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51468"/>
              </p:ext>
            </p:extLst>
          </p:nvPr>
        </p:nvGraphicFramePr>
        <p:xfrm>
          <a:off x="572533" y="1676400"/>
          <a:ext cx="5703081" cy="1303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7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32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Truly</a:t>
                      </a:r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 Versicolor</a:t>
                      </a:r>
                    </a:p>
                    <a:p>
                      <a:pPr algn="ctr"/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(“Success”/“Positive”)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Truly</a:t>
                      </a:r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 Virginica</a:t>
                      </a:r>
                    </a:p>
                    <a:p>
                      <a:pPr algn="ctr"/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(“Failure”/“Negative”)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Classified as Versicolor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Classified as </a:t>
                      </a:r>
                      <a:r>
                        <a:rPr lang="en-US" sz="1200" dirty="0" err="1"/>
                        <a:t>Virginica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68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Statistics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28601" y="2999829"/>
            <a:ext cx="8229600" cy="3154363"/>
          </a:xfrm>
        </p:spPr>
        <p:txBody>
          <a:bodyPr/>
          <a:lstStyle/>
          <a:p>
            <a:r>
              <a:rPr lang="en-US" sz="1400" dirty="0"/>
              <a:t>Accuracy</a:t>
            </a:r>
          </a:p>
          <a:p>
            <a:pPr lvl="1"/>
            <a:r>
              <a:rPr lang="en-US" sz="1200" dirty="0"/>
              <a:t>Number of correctly classified observations/total: 16/25 = .64 = 64%</a:t>
            </a:r>
          </a:p>
          <a:p>
            <a:r>
              <a:rPr lang="en-US" sz="1400" dirty="0"/>
              <a:t>Misclassification rate: </a:t>
            </a:r>
          </a:p>
          <a:p>
            <a:pPr lvl="1"/>
            <a:r>
              <a:rPr lang="en-US" sz="1200" dirty="0"/>
              <a:t>Number of misclassified observations/total: 9/25 = .36 = 36%</a:t>
            </a:r>
          </a:p>
          <a:p>
            <a:r>
              <a:rPr lang="en-US" sz="1400" dirty="0"/>
              <a:t>Sensitivity:</a:t>
            </a:r>
          </a:p>
          <a:p>
            <a:pPr lvl="1"/>
            <a:r>
              <a:rPr lang="en-US" sz="1200" dirty="0"/>
              <a:t>Number of correctly identified successes/true number of successes: 10/15 = .66 = 66%</a:t>
            </a:r>
          </a:p>
          <a:p>
            <a:r>
              <a:rPr lang="en-US" sz="1400" dirty="0"/>
              <a:t>Specificity:</a:t>
            </a:r>
          </a:p>
          <a:p>
            <a:pPr lvl="1"/>
            <a:r>
              <a:rPr lang="en-US" sz="1200" dirty="0"/>
              <a:t>Number of correctly identified failures/true number of failures. 6/10 = .60 = 60%</a:t>
            </a:r>
          </a:p>
          <a:p>
            <a:r>
              <a:rPr lang="en-US" sz="1400" dirty="0"/>
              <a:t>False positives: </a:t>
            </a:r>
          </a:p>
          <a:p>
            <a:pPr lvl="1"/>
            <a:r>
              <a:rPr lang="en-US" sz="1200" dirty="0"/>
              <a:t>Number of true failures identified as successes/total number of </a:t>
            </a:r>
            <a:r>
              <a:rPr lang="en-US" sz="1200" i="1" dirty="0"/>
              <a:t>classified</a:t>
            </a:r>
            <a:r>
              <a:rPr lang="en-US" sz="1200" dirty="0"/>
              <a:t> successes: 4/14 = .286 = 28.6%</a:t>
            </a:r>
          </a:p>
          <a:p>
            <a:r>
              <a:rPr lang="en-US" sz="1400" dirty="0"/>
              <a:t>False negatives: </a:t>
            </a:r>
          </a:p>
          <a:p>
            <a:pPr lvl="1"/>
            <a:r>
              <a:rPr lang="en-US" sz="1200" dirty="0"/>
              <a:t>Number of true successes identified as failures/total number of </a:t>
            </a:r>
            <a:r>
              <a:rPr lang="en-US" sz="1200" i="1" dirty="0"/>
              <a:t>classified</a:t>
            </a:r>
            <a:r>
              <a:rPr lang="en-US" sz="1200" dirty="0"/>
              <a:t> failures: 5/11 = .455 = 45.5% </a:t>
            </a:r>
          </a:p>
          <a:p>
            <a:r>
              <a:rPr lang="en-US" sz="1400" dirty="0"/>
              <a:t>Positive predictive value</a:t>
            </a:r>
          </a:p>
          <a:p>
            <a:pPr lvl="1"/>
            <a:r>
              <a:rPr lang="en-US" sz="1200" dirty="0"/>
              <a:t>Number of classified successes/total number of </a:t>
            </a:r>
            <a:r>
              <a:rPr lang="en-US" sz="1200" i="1" dirty="0"/>
              <a:t>true successes</a:t>
            </a:r>
            <a:r>
              <a:rPr lang="en-US" sz="1200" dirty="0"/>
              <a:t>: 10/14 = .7143 = 71.43%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81728"/>
              </p:ext>
            </p:extLst>
          </p:nvPr>
        </p:nvGraphicFramePr>
        <p:xfrm>
          <a:off x="572533" y="1676400"/>
          <a:ext cx="5703081" cy="1303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7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32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Truly</a:t>
                      </a:r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 Versicolor</a:t>
                      </a:r>
                    </a:p>
                    <a:p>
                      <a:pPr algn="ctr"/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(“Success”/“Positive”)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Truly</a:t>
                      </a:r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 Virginica</a:t>
                      </a:r>
                    </a:p>
                    <a:p>
                      <a:pPr algn="ctr"/>
                      <a:r>
                        <a:rPr lang="en-US" sz="1200" baseline="0" dirty="0">
                          <a:solidFill>
                            <a:sysClr val="windowText" lastClr="000000"/>
                          </a:solidFill>
                        </a:rPr>
                        <a:t>(“Failure”/“Negative”)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Classified as Versicolor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Classified as </a:t>
                      </a:r>
                      <a:r>
                        <a:rPr lang="en-US" sz="1200" dirty="0" err="1"/>
                        <a:t>Virginica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51E01B-DCB6-E34F-B49D-FC7AC3A6AE13}"/>
              </a:ext>
            </a:extLst>
          </p:cNvPr>
          <p:cNvSpPr txBox="1"/>
          <p:nvPr/>
        </p:nvSpPr>
        <p:spPr>
          <a:xfrm>
            <a:off x="2342590" y="1371600"/>
            <a:ext cx="2632086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/>
              <a:t>True 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1C6E4-D325-E742-8FFE-454331218E60}"/>
              </a:ext>
            </a:extLst>
          </p:cNvPr>
          <p:cNvSpPr txBox="1"/>
          <p:nvPr/>
        </p:nvSpPr>
        <p:spPr>
          <a:xfrm rot="16200000">
            <a:off x="-318578" y="2031486"/>
            <a:ext cx="1438290" cy="34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 dirty="0"/>
              <a:t>Classifications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38EED-4D1E-AC4B-8EBF-12BBE69C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62" y="1411058"/>
            <a:ext cx="2588038" cy="28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6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30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4CE1-1EA9-C148-8CDC-DFD54C95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66D0-B707-2C46-BE8F-7C70060C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Variables:</a:t>
            </a:r>
          </a:p>
          <a:p>
            <a:r>
              <a:rPr lang="en-US" sz="2400" dirty="0"/>
              <a:t>Qualitative/categorical</a:t>
            </a:r>
          </a:p>
          <a:p>
            <a:pPr lvl="1"/>
            <a:r>
              <a:rPr lang="en-US" sz="2000" dirty="0"/>
              <a:t>Nominal: The variable takes on names or labels that cannot be ordered.</a:t>
            </a:r>
          </a:p>
          <a:p>
            <a:pPr marL="1998663" lvl="1" indent="-1254125">
              <a:buNone/>
            </a:pPr>
            <a:r>
              <a:rPr lang="en-US" sz="2000" dirty="0"/>
              <a:t>Examples: X = the color of a car</a:t>
            </a:r>
          </a:p>
          <a:p>
            <a:pPr marL="1998663" lvl="1" indent="3175">
              <a:buNone/>
            </a:pPr>
            <a:r>
              <a:rPr lang="en-US" sz="2000" dirty="0"/>
              <a:t>X = the names on a roster</a:t>
            </a:r>
          </a:p>
          <a:p>
            <a:pPr marL="1998663" lvl="1" indent="3175">
              <a:buNone/>
            </a:pPr>
            <a:r>
              <a:rPr lang="en-US" sz="2000" dirty="0"/>
              <a:t>X = the sport a subject plays</a:t>
            </a:r>
          </a:p>
          <a:p>
            <a:pPr lvl="1"/>
            <a:r>
              <a:rPr lang="en-US" sz="2000" dirty="0"/>
              <a:t>Ordinal: The variables takes on a label whose possible value can be ordered.</a:t>
            </a:r>
          </a:p>
          <a:p>
            <a:pPr marL="1998663" lvl="1" indent="-1254125">
              <a:buNone/>
            </a:pPr>
            <a:r>
              <a:rPr lang="en-US" sz="2000" dirty="0"/>
              <a:t>Examples: X = disagree, neutral, agree</a:t>
            </a:r>
          </a:p>
          <a:p>
            <a:pPr marL="1998663" lvl="1" indent="3175">
              <a:buNone/>
            </a:pPr>
            <a:r>
              <a:rPr lang="en-US" sz="2000" dirty="0"/>
              <a:t>X = absent, mild, moderate, severe</a:t>
            </a:r>
            <a:br>
              <a:rPr lang="en-US" sz="2000" dirty="0"/>
            </a:br>
            <a:r>
              <a:rPr lang="en-US" sz="2000" dirty="0"/>
              <a:t>X = Likert scale</a:t>
            </a:r>
          </a:p>
        </p:txBody>
      </p:sp>
    </p:spTree>
    <p:extLst>
      <p:ext uri="{BB962C8B-B14F-4D97-AF65-F5344CB8AC3E}">
        <p14:creationId xmlns:p14="http://schemas.microsoft.com/office/powerpoint/2010/main" val="1430692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Internal/Leave One Out CV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7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External CV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When there isn’t a lot of data, external cross validation may yield small training and test sets.</a:t>
            </a:r>
          </a:p>
          <a:p>
            <a:r>
              <a:rPr lang="en-US" sz="2400" dirty="0"/>
              <a:t>For example:</a:t>
            </a:r>
            <a:br>
              <a:rPr lang="en-US" sz="2400" dirty="0"/>
            </a:br>
            <a:r>
              <a:rPr lang="en-US" sz="2400" dirty="0"/>
              <a:t>If n = 20 and we have and 80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/>
              <a:t>20 train/test split:</a:t>
            </a:r>
            <a:br>
              <a:rPr lang="en-US" sz="2400" dirty="0"/>
            </a:br>
            <a:r>
              <a:rPr lang="en-US" sz="2400" dirty="0"/>
              <a:t>Train set = 16 observations </a:t>
            </a:r>
            <a:br>
              <a:rPr lang="en-US" sz="2400" dirty="0"/>
            </a:br>
            <a:r>
              <a:rPr lang="en-US" sz="2400" dirty="0"/>
              <a:t>Test set = 4 observations</a:t>
            </a:r>
            <a:br>
              <a:rPr lang="en-US" sz="2400" dirty="0"/>
            </a:br>
            <a:r>
              <a:rPr lang="en-US" sz="2400" dirty="0"/>
              <a:t>Each observation in the test set is classified based on a k-NN model based on 16 observations.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88511" y="5410200"/>
            <a:ext cx="2966977" cy="990600"/>
            <a:chOff x="2971800" y="5257800"/>
            <a:chExt cx="2966977" cy="990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B66FA8-54B5-E641-A206-1F237BFEC0E2}"/>
                </a:ext>
              </a:extLst>
            </p:cNvPr>
            <p:cNvSpPr/>
            <p:nvPr/>
          </p:nvSpPr>
          <p:spPr>
            <a:xfrm>
              <a:off x="3429000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DB18F1-88CB-C448-A0C6-532250DCD4B6}"/>
                </a:ext>
              </a:extLst>
            </p:cNvPr>
            <p:cNvSpPr/>
            <p:nvPr/>
          </p:nvSpPr>
          <p:spPr>
            <a:xfrm>
              <a:off x="3736453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F1FA5-E033-1F46-A82B-15273CB9225D}"/>
                </a:ext>
              </a:extLst>
            </p:cNvPr>
            <p:cNvSpPr/>
            <p:nvPr/>
          </p:nvSpPr>
          <p:spPr>
            <a:xfrm>
              <a:off x="3278288" y="54975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CAE7D14-BAD6-8F45-B2A0-21FD0B14C6FD}"/>
                </a:ext>
              </a:extLst>
            </p:cNvPr>
            <p:cNvSpPr/>
            <p:nvPr/>
          </p:nvSpPr>
          <p:spPr>
            <a:xfrm>
              <a:off x="3774553" y="58295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3A680B-A7C6-A841-8887-3A596F0AB804}"/>
                </a:ext>
              </a:extLst>
            </p:cNvPr>
            <p:cNvSpPr/>
            <p:nvPr/>
          </p:nvSpPr>
          <p:spPr>
            <a:xfrm>
              <a:off x="4038600" y="5867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9DA055-8723-0545-BF05-D8128E2881D1}"/>
                </a:ext>
              </a:extLst>
            </p:cNvPr>
            <p:cNvSpPr/>
            <p:nvPr/>
          </p:nvSpPr>
          <p:spPr>
            <a:xfrm>
              <a:off x="3515328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E0F46F-AF23-7D46-8619-2B4D06A6AC34}"/>
                </a:ext>
              </a:extLst>
            </p:cNvPr>
            <p:cNvSpPr/>
            <p:nvPr/>
          </p:nvSpPr>
          <p:spPr>
            <a:xfrm>
              <a:off x="3515328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51EDE8-8F5F-7745-AAA4-0EDF0123F46F}"/>
                </a:ext>
              </a:extLst>
            </p:cNvPr>
            <p:cNvSpPr/>
            <p:nvPr/>
          </p:nvSpPr>
          <p:spPr>
            <a:xfrm>
              <a:off x="3978315" y="6172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37EA45-5C35-374E-9CDF-13BA9093D2F9}"/>
                </a:ext>
              </a:extLst>
            </p:cNvPr>
            <p:cNvSpPr/>
            <p:nvPr/>
          </p:nvSpPr>
          <p:spPr>
            <a:xfrm>
              <a:off x="4300477" y="60375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08A6C5-CABF-CB41-99EE-EB7D31EDBC0E}"/>
                </a:ext>
              </a:extLst>
            </p:cNvPr>
            <p:cNvSpPr/>
            <p:nvPr/>
          </p:nvSpPr>
          <p:spPr>
            <a:xfrm>
              <a:off x="3683161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59F1C9-C275-E54A-88DF-E804310EC4FB}"/>
                </a:ext>
              </a:extLst>
            </p:cNvPr>
            <p:cNvSpPr/>
            <p:nvPr/>
          </p:nvSpPr>
          <p:spPr>
            <a:xfrm>
              <a:off x="3902115" y="5334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63E4D3-5D20-2D4B-BD85-CC9A0638414B}"/>
                </a:ext>
              </a:extLst>
            </p:cNvPr>
            <p:cNvSpPr/>
            <p:nvPr/>
          </p:nvSpPr>
          <p:spPr>
            <a:xfrm>
              <a:off x="2971800" y="55356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FB82343-9A1C-E844-AA20-229D6C919881}"/>
                </a:ext>
              </a:extLst>
            </p:cNvPr>
            <p:cNvSpPr/>
            <p:nvPr/>
          </p:nvSpPr>
          <p:spPr>
            <a:xfrm>
              <a:off x="4338577" y="57619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937419-0B1E-7748-8C1B-758517F04BFD}"/>
                </a:ext>
              </a:extLst>
            </p:cNvPr>
            <p:cNvSpPr/>
            <p:nvPr/>
          </p:nvSpPr>
          <p:spPr>
            <a:xfrm>
              <a:off x="4300477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128342-7170-0841-B748-0D183486AC08}"/>
                </a:ext>
              </a:extLst>
            </p:cNvPr>
            <p:cNvSpPr/>
            <p:nvPr/>
          </p:nvSpPr>
          <p:spPr>
            <a:xfrm>
              <a:off x="3271777" y="6096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A79C10-30EA-0047-855C-BC34343EC46A}"/>
                </a:ext>
              </a:extLst>
            </p:cNvPr>
            <p:cNvSpPr/>
            <p:nvPr/>
          </p:nvSpPr>
          <p:spPr>
            <a:xfrm>
              <a:off x="3202088" y="58116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A17438-9EEE-DC42-AF74-20D2C7F57A07}"/>
                </a:ext>
              </a:extLst>
            </p:cNvPr>
            <p:cNvSpPr/>
            <p:nvPr/>
          </p:nvSpPr>
          <p:spPr>
            <a:xfrm>
              <a:off x="5405377" y="5683239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903528-059A-E94C-8DA3-B52FC14FEAC4}"/>
                </a:ext>
              </a:extLst>
            </p:cNvPr>
            <p:cNvSpPr/>
            <p:nvPr/>
          </p:nvSpPr>
          <p:spPr>
            <a:xfrm>
              <a:off x="5619026" y="5486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32962D-7A46-5F47-9053-5088B47758DA}"/>
                </a:ext>
              </a:extLst>
            </p:cNvPr>
            <p:cNvSpPr/>
            <p:nvPr/>
          </p:nvSpPr>
          <p:spPr>
            <a:xfrm>
              <a:off x="5862577" y="571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E7D87E-0359-7E42-A830-B5DD2544D1AD}"/>
                </a:ext>
              </a:extLst>
            </p:cNvPr>
            <p:cNvSpPr/>
            <p:nvPr/>
          </p:nvSpPr>
          <p:spPr>
            <a:xfrm>
              <a:off x="5619026" y="584073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009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External CV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When there isn’t a lot of data, external cross validation may yield small training and test sets.</a:t>
            </a:r>
          </a:p>
          <a:p>
            <a:r>
              <a:rPr lang="en-US" sz="2400" dirty="0"/>
              <a:t>For example:</a:t>
            </a:r>
            <a:br>
              <a:rPr lang="en-US" sz="2400" dirty="0"/>
            </a:br>
            <a:r>
              <a:rPr lang="en-US" sz="2400" dirty="0"/>
              <a:t>If n = 20 and we have and 80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/>
              <a:t>20 train/test split:</a:t>
            </a:r>
            <a:br>
              <a:rPr lang="en-US" sz="2400" dirty="0"/>
            </a:br>
            <a:r>
              <a:rPr lang="en-US" sz="2400" dirty="0"/>
              <a:t>Train set = 16 observations </a:t>
            </a:r>
            <a:br>
              <a:rPr lang="en-US" sz="2400" dirty="0"/>
            </a:br>
            <a:r>
              <a:rPr lang="en-US" sz="2400" dirty="0"/>
              <a:t>Test set = 4 observations</a:t>
            </a:r>
            <a:br>
              <a:rPr lang="en-US" sz="2400" dirty="0"/>
            </a:br>
            <a:r>
              <a:rPr lang="en-US" sz="2400" dirty="0"/>
              <a:t>Each observation in the test set is classified based on a k-NN model based on 16 observations.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88512" y="5410200"/>
            <a:ext cx="2966977" cy="990600"/>
            <a:chOff x="3052823" y="5410200"/>
            <a:chExt cx="2966977" cy="9906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B66FA8-54B5-E641-A206-1F237BFEC0E2}"/>
                </a:ext>
              </a:extLst>
            </p:cNvPr>
            <p:cNvSpPr/>
            <p:nvPr/>
          </p:nvSpPr>
          <p:spPr>
            <a:xfrm>
              <a:off x="3510023" y="5410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DB18F1-88CB-C448-A0C6-532250DCD4B6}"/>
                </a:ext>
              </a:extLst>
            </p:cNvPr>
            <p:cNvSpPr/>
            <p:nvPr/>
          </p:nvSpPr>
          <p:spPr>
            <a:xfrm>
              <a:off x="3817476" y="57642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AF1FA5-E033-1F46-A82B-15273CB9225D}"/>
                </a:ext>
              </a:extLst>
            </p:cNvPr>
            <p:cNvSpPr/>
            <p:nvPr/>
          </p:nvSpPr>
          <p:spPr>
            <a:xfrm>
              <a:off x="3359311" y="56499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AE7D14-BAD6-8F45-B2A0-21FD0B14C6FD}"/>
                </a:ext>
              </a:extLst>
            </p:cNvPr>
            <p:cNvSpPr/>
            <p:nvPr/>
          </p:nvSpPr>
          <p:spPr>
            <a:xfrm>
              <a:off x="3855576" y="59819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3A680B-A7C6-A841-8887-3A596F0AB804}"/>
                </a:ext>
              </a:extLst>
            </p:cNvPr>
            <p:cNvSpPr/>
            <p:nvPr/>
          </p:nvSpPr>
          <p:spPr>
            <a:xfrm>
              <a:off x="4119623" y="6019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49DA055-8723-0545-BF05-D8128E2881D1}"/>
                </a:ext>
              </a:extLst>
            </p:cNvPr>
            <p:cNvSpPr/>
            <p:nvPr/>
          </p:nvSpPr>
          <p:spPr>
            <a:xfrm>
              <a:off x="3596351" y="57642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E0F46F-AF23-7D46-8619-2B4D06A6AC34}"/>
                </a:ext>
              </a:extLst>
            </p:cNvPr>
            <p:cNvSpPr/>
            <p:nvPr/>
          </p:nvSpPr>
          <p:spPr>
            <a:xfrm>
              <a:off x="3596351" y="61518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51EDE8-8F5F-7745-AAA4-0EDF0123F46F}"/>
                </a:ext>
              </a:extLst>
            </p:cNvPr>
            <p:cNvSpPr/>
            <p:nvPr/>
          </p:nvSpPr>
          <p:spPr>
            <a:xfrm>
              <a:off x="4059338" y="6324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F37EA45-5C35-374E-9CDF-13BA9093D2F9}"/>
                </a:ext>
              </a:extLst>
            </p:cNvPr>
            <p:cNvSpPr/>
            <p:nvPr/>
          </p:nvSpPr>
          <p:spPr>
            <a:xfrm>
              <a:off x="4381500" y="61899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8A6C5-CABF-CB41-99EE-EB7D31EDBC0E}"/>
                </a:ext>
              </a:extLst>
            </p:cNvPr>
            <p:cNvSpPr/>
            <p:nvPr/>
          </p:nvSpPr>
          <p:spPr>
            <a:xfrm>
              <a:off x="3764184" y="61518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59F1C9-C275-E54A-88DF-E804310EC4FB}"/>
                </a:ext>
              </a:extLst>
            </p:cNvPr>
            <p:cNvSpPr/>
            <p:nvPr/>
          </p:nvSpPr>
          <p:spPr>
            <a:xfrm>
              <a:off x="3983138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63E4D3-5D20-2D4B-BD85-CC9A0638414B}"/>
                </a:ext>
              </a:extLst>
            </p:cNvPr>
            <p:cNvSpPr/>
            <p:nvPr/>
          </p:nvSpPr>
          <p:spPr>
            <a:xfrm>
              <a:off x="3052823" y="56880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B82343-9A1C-E844-AA20-229D6C919881}"/>
                </a:ext>
              </a:extLst>
            </p:cNvPr>
            <p:cNvSpPr/>
            <p:nvPr/>
          </p:nvSpPr>
          <p:spPr>
            <a:xfrm>
              <a:off x="4419600" y="59143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937419-0B1E-7748-8C1B-758517F04BFD}"/>
                </a:ext>
              </a:extLst>
            </p:cNvPr>
            <p:cNvSpPr/>
            <p:nvPr/>
          </p:nvSpPr>
          <p:spPr>
            <a:xfrm>
              <a:off x="4381500" y="5638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128342-7170-0841-B748-0D183486AC08}"/>
                </a:ext>
              </a:extLst>
            </p:cNvPr>
            <p:cNvSpPr/>
            <p:nvPr/>
          </p:nvSpPr>
          <p:spPr>
            <a:xfrm>
              <a:off x="3352800" y="6248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A79C10-30EA-0047-855C-BC34343EC46A}"/>
                </a:ext>
              </a:extLst>
            </p:cNvPr>
            <p:cNvSpPr/>
            <p:nvPr/>
          </p:nvSpPr>
          <p:spPr>
            <a:xfrm>
              <a:off x="3283111" y="59640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A17438-9EEE-DC42-AF74-20D2C7F57A07}"/>
                </a:ext>
              </a:extLst>
            </p:cNvPr>
            <p:cNvSpPr/>
            <p:nvPr/>
          </p:nvSpPr>
          <p:spPr>
            <a:xfrm>
              <a:off x="5486400" y="5835639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E903528-059A-E94C-8DA3-B52FC14FEAC4}"/>
                </a:ext>
              </a:extLst>
            </p:cNvPr>
            <p:cNvSpPr/>
            <p:nvPr/>
          </p:nvSpPr>
          <p:spPr>
            <a:xfrm>
              <a:off x="5700049" y="5638800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532962D-7A46-5F47-9053-5088B47758DA}"/>
                </a:ext>
              </a:extLst>
            </p:cNvPr>
            <p:cNvSpPr/>
            <p:nvPr/>
          </p:nvSpPr>
          <p:spPr>
            <a:xfrm>
              <a:off x="5943600" y="5867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E7D87E-0359-7E42-A830-B5DD2544D1AD}"/>
                </a:ext>
              </a:extLst>
            </p:cNvPr>
            <p:cNvSpPr/>
            <p:nvPr/>
          </p:nvSpPr>
          <p:spPr>
            <a:xfrm>
              <a:off x="5700049" y="599313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009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External CV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When there isn’t a lot of data, external cross validation may yield small training and test sets.</a:t>
            </a:r>
          </a:p>
          <a:p>
            <a:r>
              <a:rPr lang="en-US" sz="2400" dirty="0"/>
              <a:t>For example:</a:t>
            </a:r>
            <a:br>
              <a:rPr lang="en-US" sz="2400" dirty="0"/>
            </a:br>
            <a:r>
              <a:rPr lang="en-US" sz="2400" dirty="0"/>
              <a:t>If n = 20 and we have and 80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/>
              <a:t>20 train/test split:</a:t>
            </a:r>
            <a:br>
              <a:rPr lang="en-US" sz="2400" dirty="0"/>
            </a:br>
            <a:r>
              <a:rPr lang="en-US" sz="2400" dirty="0"/>
              <a:t>Train set = 16 observations </a:t>
            </a:r>
            <a:br>
              <a:rPr lang="en-US" sz="2400" dirty="0"/>
            </a:br>
            <a:r>
              <a:rPr lang="en-US" sz="2400" dirty="0"/>
              <a:t>Test set = 4 observations</a:t>
            </a:r>
            <a:br>
              <a:rPr lang="en-US" sz="2400" dirty="0"/>
            </a:br>
            <a:r>
              <a:rPr lang="en-US" sz="2400" dirty="0"/>
              <a:t>Each observation in the test set is classified based on a k-NN model based on 16 observations.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88512" y="5410200"/>
            <a:ext cx="2966977" cy="990600"/>
            <a:chOff x="3052823" y="5410200"/>
            <a:chExt cx="2966977" cy="9906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B66FA8-54B5-E641-A206-1F237BFEC0E2}"/>
                </a:ext>
              </a:extLst>
            </p:cNvPr>
            <p:cNvSpPr/>
            <p:nvPr/>
          </p:nvSpPr>
          <p:spPr>
            <a:xfrm>
              <a:off x="3510023" y="5410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DB18F1-88CB-C448-A0C6-532250DCD4B6}"/>
                </a:ext>
              </a:extLst>
            </p:cNvPr>
            <p:cNvSpPr/>
            <p:nvPr/>
          </p:nvSpPr>
          <p:spPr>
            <a:xfrm>
              <a:off x="3817476" y="57642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AF1FA5-E033-1F46-A82B-15273CB9225D}"/>
                </a:ext>
              </a:extLst>
            </p:cNvPr>
            <p:cNvSpPr/>
            <p:nvPr/>
          </p:nvSpPr>
          <p:spPr>
            <a:xfrm>
              <a:off x="3359311" y="56499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AE7D14-BAD6-8F45-B2A0-21FD0B14C6FD}"/>
                </a:ext>
              </a:extLst>
            </p:cNvPr>
            <p:cNvSpPr/>
            <p:nvPr/>
          </p:nvSpPr>
          <p:spPr>
            <a:xfrm>
              <a:off x="3855576" y="59819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3A680B-A7C6-A841-8887-3A596F0AB804}"/>
                </a:ext>
              </a:extLst>
            </p:cNvPr>
            <p:cNvSpPr/>
            <p:nvPr/>
          </p:nvSpPr>
          <p:spPr>
            <a:xfrm>
              <a:off x="4119623" y="6019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49DA055-8723-0545-BF05-D8128E2881D1}"/>
                </a:ext>
              </a:extLst>
            </p:cNvPr>
            <p:cNvSpPr/>
            <p:nvPr/>
          </p:nvSpPr>
          <p:spPr>
            <a:xfrm>
              <a:off x="3596351" y="57642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E0F46F-AF23-7D46-8619-2B4D06A6AC34}"/>
                </a:ext>
              </a:extLst>
            </p:cNvPr>
            <p:cNvSpPr/>
            <p:nvPr/>
          </p:nvSpPr>
          <p:spPr>
            <a:xfrm>
              <a:off x="3596351" y="61518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51EDE8-8F5F-7745-AAA4-0EDF0123F46F}"/>
                </a:ext>
              </a:extLst>
            </p:cNvPr>
            <p:cNvSpPr/>
            <p:nvPr/>
          </p:nvSpPr>
          <p:spPr>
            <a:xfrm>
              <a:off x="4059338" y="6324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F37EA45-5C35-374E-9CDF-13BA9093D2F9}"/>
                </a:ext>
              </a:extLst>
            </p:cNvPr>
            <p:cNvSpPr/>
            <p:nvPr/>
          </p:nvSpPr>
          <p:spPr>
            <a:xfrm>
              <a:off x="4381500" y="61899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8A6C5-CABF-CB41-99EE-EB7D31EDBC0E}"/>
                </a:ext>
              </a:extLst>
            </p:cNvPr>
            <p:cNvSpPr/>
            <p:nvPr/>
          </p:nvSpPr>
          <p:spPr>
            <a:xfrm>
              <a:off x="3764184" y="61518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59F1C9-C275-E54A-88DF-E804310EC4FB}"/>
                </a:ext>
              </a:extLst>
            </p:cNvPr>
            <p:cNvSpPr/>
            <p:nvPr/>
          </p:nvSpPr>
          <p:spPr>
            <a:xfrm>
              <a:off x="3983138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63E4D3-5D20-2D4B-BD85-CC9A0638414B}"/>
                </a:ext>
              </a:extLst>
            </p:cNvPr>
            <p:cNvSpPr/>
            <p:nvPr/>
          </p:nvSpPr>
          <p:spPr>
            <a:xfrm>
              <a:off x="3052823" y="56880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B82343-9A1C-E844-AA20-229D6C919881}"/>
                </a:ext>
              </a:extLst>
            </p:cNvPr>
            <p:cNvSpPr/>
            <p:nvPr/>
          </p:nvSpPr>
          <p:spPr>
            <a:xfrm>
              <a:off x="4419600" y="59143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937419-0B1E-7748-8C1B-758517F04BFD}"/>
                </a:ext>
              </a:extLst>
            </p:cNvPr>
            <p:cNvSpPr/>
            <p:nvPr/>
          </p:nvSpPr>
          <p:spPr>
            <a:xfrm>
              <a:off x="4381500" y="5638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128342-7170-0841-B748-0D183486AC08}"/>
                </a:ext>
              </a:extLst>
            </p:cNvPr>
            <p:cNvSpPr/>
            <p:nvPr/>
          </p:nvSpPr>
          <p:spPr>
            <a:xfrm>
              <a:off x="3352800" y="6248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A79C10-30EA-0047-855C-BC34343EC46A}"/>
                </a:ext>
              </a:extLst>
            </p:cNvPr>
            <p:cNvSpPr/>
            <p:nvPr/>
          </p:nvSpPr>
          <p:spPr>
            <a:xfrm>
              <a:off x="3283111" y="59640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A17438-9EEE-DC42-AF74-20D2C7F57A07}"/>
                </a:ext>
              </a:extLst>
            </p:cNvPr>
            <p:cNvSpPr/>
            <p:nvPr/>
          </p:nvSpPr>
          <p:spPr>
            <a:xfrm>
              <a:off x="5486400" y="5835639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E903528-059A-E94C-8DA3-B52FC14FEAC4}"/>
                </a:ext>
              </a:extLst>
            </p:cNvPr>
            <p:cNvSpPr/>
            <p:nvPr/>
          </p:nvSpPr>
          <p:spPr>
            <a:xfrm>
              <a:off x="5700049" y="5638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532962D-7A46-5F47-9053-5088B47758DA}"/>
                </a:ext>
              </a:extLst>
            </p:cNvPr>
            <p:cNvSpPr/>
            <p:nvPr/>
          </p:nvSpPr>
          <p:spPr>
            <a:xfrm>
              <a:off x="5943600" y="5867400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E7D87E-0359-7E42-A830-B5DD2544D1AD}"/>
                </a:ext>
              </a:extLst>
            </p:cNvPr>
            <p:cNvSpPr/>
            <p:nvPr/>
          </p:nvSpPr>
          <p:spPr>
            <a:xfrm>
              <a:off x="5700049" y="599313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0057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External CV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When there isn’t a lot of data, external cross validation may yield small training and test sets.</a:t>
            </a:r>
          </a:p>
          <a:p>
            <a:r>
              <a:rPr lang="en-US" sz="2400" dirty="0"/>
              <a:t>For example:</a:t>
            </a:r>
            <a:br>
              <a:rPr lang="en-US" sz="2400" dirty="0"/>
            </a:br>
            <a:r>
              <a:rPr lang="en-US" sz="2400" dirty="0"/>
              <a:t>If n = 20 and we have and 80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/>
              <a:t>20 train/test split:</a:t>
            </a:r>
            <a:br>
              <a:rPr lang="en-US" sz="2400" dirty="0"/>
            </a:br>
            <a:r>
              <a:rPr lang="en-US" sz="2400" dirty="0"/>
              <a:t>Train set = 16 observations </a:t>
            </a:r>
            <a:br>
              <a:rPr lang="en-US" sz="2400" dirty="0"/>
            </a:br>
            <a:r>
              <a:rPr lang="en-US" sz="2400" dirty="0"/>
              <a:t>Test set = 4 observations</a:t>
            </a:r>
            <a:br>
              <a:rPr lang="en-US" sz="2400" dirty="0"/>
            </a:br>
            <a:r>
              <a:rPr lang="en-US" sz="2400" dirty="0"/>
              <a:t>Each observation in the test set is classified based on a k-NN model based on 16 observations.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88512" y="5410200"/>
            <a:ext cx="2966977" cy="990600"/>
            <a:chOff x="3052823" y="5410200"/>
            <a:chExt cx="2966977" cy="9906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B66FA8-54B5-E641-A206-1F237BFEC0E2}"/>
                </a:ext>
              </a:extLst>
            </p:cNvPr>
            <p:cNvSpPr/>
            <p:nvPr/>
          </p:nvSpPr>
          <p:spPr>
            <a:xfrm>
              <a:off x="3510023" y="5410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DB18F1-88CB-C448-A0C6-532250DCD4B6}"/>
                </a:ext>
              </a:extLst>
            </p:cNvPr>
            <p:cNvSpPr/>
            <p:nvPr/>
          </p:nvSpPr>
          <p:spPr>
            <a:xfrm>
              <a:off x="3817476" y="57642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AF1FA5-E033-1F46-A82B-15273CB9225D}"/>
                </a:ext>
              </a:extLst>
            </p:cNvPr>
            <p:cNvSpPr/>
            <p:nvPr/>
          </p:nvSpPr>
          <p:spPr>
            <a:xfrm>
              <a:off x="3359311" y="56499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AE7D14-BAD6-8F45-B2A0-21FD0B14C6FD}"/>
                </a:ext>
              </a:extLst>
            </p:cNvPr>
            <p:cNvSpPr/>
            <p:nvPr/>
          </p:nvSpPr>
          <p:spPr>
            <a:xfrm>
              <a:off x="3855576" y="59819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3A680B-A7C6-A841-8887-3A596F0AB804}"/>
                </a:ext>
              </a:extLst>
            </p:cNvPr>
            <p:cNvSpPr/>
            <p:nvPr/>
          </p:nvSpPr>
          <p:spPr>
            <a:xfrm>
              <a:off x="4119623" y="6019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49DA055-8723-0545-BF05-D8128E2881D1}"/>
                </a:ext>
              </a:extLst>
            </p:cNvPr>
            <p:cNvSpPr/>
            <p:nvPr/>
          </p:nvSpPr>
          <p:spPr>
            <a:xfrm>
              <a:off x="3596351" y="57642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E0F46F-AF23-7D46-8619-2B4D06A6AC34}"/>
                </a:ext>
              </a:extLst>
            </p:cNvPr>
            <p:cNvSpPr/>
            <p:nvPr/>
          </p:nvSpPr>
          <p:spPr>
            <a:xfrm>
              <a:off x="3596351" y="61518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51EDE8-8F5F-7745-AAA4-0EDF0123F46F}"/>
                </a:ext>
              </a:extLst>
            </p:cNvPr>
            <p:cNvSpPr/>
            <p:nvPr/>
          </p:nvSpPr>
          <p:spPr>
            <a:xfrm>
              <a:off x="4059338" y="6324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F37EA45-5C35-374E-9CDF-13BA9093D2F9}"/>
                </a:ext>
              </a:extLst>
            </p:cNvPr>
            <p:cNvSpPr/>
            <p:nvPr/>
          </p:nvSpPr>
          <p:spPr>
            <a:xfrm>
              <a:off x="4381500" y="61899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8A6C5-CABF-CB41-99EE-EB7D31EDBC0E}"/>
                </a:ext>
              </a:extLst>
            </p:cNvPr>
            <p:cNvSpPr/>
            <p:nvPr/>
          </p:nvSpPr>
          <p:spPr>
            <a:xfrm>
              <a:off x="3764184" y="61518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59F1C9-C275-E54A-88DF-E804310EC4FB}"/>
                </a:ext>
              </a:extLst>
            </p:cNvPr>
            <p:cNvSpPr/>
            <p:nvPr/>
          </p:nvSpPr>
          <p:spPr>
            <a:xfrm>
              <a:off x="3983138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63E4D3-5D20-2D4B-BD85-CC9A0638414B}"/>
                </a:ext>
              </a:extLst>
            </p:cNvPr>
            <p:cNvSpPr/>
            <p:nvPr/>
          </p:nvSpPr>
          <p:spPr>
            <a:xfrm>
              <a:off x="3052823" y="56880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B82343-9A1C-E844-AA20-229D6C919881}"/>
                </a:ext>
              </a:extLst>
            </p:cNvPr>
            <p:cNvSpPr/>
            <p:nvPr/>
          </p:nvSpPr>
          <p:spPr>
            <a:xfrm>
              <a:off x="4419600" y="59143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937419-0B1E-7748-8C1B-758517F04BFD}"/>
                </a:ext>
              </a:extLst>
            </p:cNvPr>
            <p:cNvSpPr/>
            <p:nvPr/>
          </p:nvSpPr>
          <p:spPr>
            <a:xfrm>
              <a:off x="4381500" y="5638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128342-7170-0841-B748-0D183486AC08}"/>
                </a:ext>
              </a:extLst>
            </p:cNvPr>
            <p:cNvSpPr/>
            <p:nvPr/>
          </p:nvSpPr>
          <p:spPr>
            <a:xfrm>
              <a:off x="3352800" y="6248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A79C10-30EA-0047-855C-BC34343EC46A}"/>
                </a:ext>
              </a:extLst>
            </p:cNvPr>
            <p:cNvSpPr/>
            <p:nvPr/>
          </p:nvSpPr>
          <p:spPr>
            <a:xfrm>
              <a:off x="3283111" y="59640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A17438-9EEE-DC42-AF74-20D2C7F57A07}"/>
                </a:ext>
              </a:extLst>
            </p:cNvPr>
            <p:cNvSpPr/>
            <p:nvPr/>
          </p:nvSpPr>
          <p:spPr>
            <a:xfrm>
              <a:off x="5486400" y="5835639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E903528-059A-E94C-8DA3-B52FC14FEAC4}"/>
                </a:ext>
              </a:extLst>
            </p:cNvPr>
            <p:cNvSpPr/>
            <p:nvPr/>
          </p:nvSpPr>
          <p:spPr>
            <a:xfrm>
              <a:off x="5700049" y="5638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532962D-7A46-5F47-9053-5088B47758DA}"/>
                </a:ext>
              </a:extLst>
            </p:cNvPr>
            <p:cNvSpPr/>
            <p:nvPr/>
          </p:nvSpPr>
          <p:spPr>
            <a:xfrm>
              <a:off x="5943600" y="5867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E7D87E-0359-7E42-A830-B5DD2544D1AD}"/>
                </a:ext>
              </a:extLst>
            </p:cNvPr>
            <p:cNvSpPr/>
            <p:nvPr/>
          </p:nvSpPr>
          <p:spPr>
            <a:xfrm>
              <a:off x="5700049" y="5993134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87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Internal CV/Leave One Out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826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With internal/leave one out CV, we classify each observation using a k-NN model trained on the other n-1 observations.</a:t>
            </a:r>
          </a:p>
          <a:p>
            <a:r>
              <a:rPr lang="en-US" sz="2400" dirty="0"/>
              <a:t>For example: </a:t>
            </a:r>
            <a:br>
              <a:rPr lang="en-US" sz="2400" dirty="0"/>
            </a:br>
            <a:r>
              <a:rPr lang="en-US" sz="2400" dirty="0"/>
              <a:t>If n = 20 and we have leave one out internal CV:</a:t>
            </a:r>
            <a:br>
              <a:rPr lang="en-US" sz="2400" dirty="0"/>
            </a:br>
            <a:r>
              <a:rPr lang="en-US" sz="2400" dirty="0"/>
              <a:t>Each classification is based on</a:t>
            </a:r>
            <a:br>
              <a:rPr lang="en-US" sz="2400" dirty="0"/>
            </a:br>
            <a:r>
              <a:rPr lang="en-US" sz="2400" dirty="0"/>
              <a:t>Train set = 19 observation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36212" y="5181600"/>
            <a:ext cx="1671577" cy="1066800"/>
            <a:chOff x="3810000" y="5181600"/>
            <a:chExt cx="1671577" cy="1066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900EF0-5898-CE46-BC26-F1CD47FD2A03}"/>
                </a:ext>
              </a:extLst>
            </p:cNvPr>
            <p:cNvSpPr/>
            <p:nvPr/>
          </p:nvSpPr>
          <p:spPr>
            <a:xfrm>
              <a:off x="4267200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AEF51B-53EA-DC42-A9C7-EBEA489FBB54}"/>
                </a:ext>
              </a:extLst>
            </p:cNvPr>
            <p:cNvSpPr/>
            <p:nvPr/>
          </p:nvSpPr>
          <p:spPr>
            <a:xfrm>
              <a:off x="4574653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31F813-225D-4442-9437-C592B83A2EC7}"/>
                </a:ext>
              </a:extLst>
            </p:cNvPr>
            <p:cNvSpPr/>
            <p:nvPr/>
          </p:nvSpPr>
          <p:spPr>
            <a:xfrm>
              <a:off x="4116488" y="54975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6B776C9-4D5A-BC48-9ED1-D38661DBE482}"/>
                </a:ext>
              </a:extLst>
            </p:cNvPr>
            <p:cNvSpPr/>
            <p:nvPr/>
          </p:nvSpPr>
          <p:spPr>
            <a:xfrm>
              <a:off x="4612753" y="58295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A777A8-E8CB-0D41-87B1-0F0489D2350E}"/>
                </a:ext>
              </a:extLst>
            </p:cNvPr>
            <p:cNvSpPr/>
            <p:nvPr/>
          </p:nvSpPr>
          <p:spPr>
            <a:xfrm>
              <a:off x="4876800" y="5867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4AF52D-A127-214C-AAAC-61DC64334678}"/>
                </a:ext>
              </a:extLst>
            </p:cNvPr>
            <p:cNvSpPr/>
            <p:nvPr/>
          </p:nvSpPr>
          <p:spPr>
            <a:xfrm>
              <a:off x="4353528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31CFD3-A4A4-914D-8506-6FBD4A9AA94E}"/>
                </a:ext>
              </a:extLst>
            </p:cNvPr>
            <p:cNvSpPr/>
            <p:nvPr/>
          </p:nvSpPr>
          <p:spPr>
            <a:xfrm>
              <a:off x="4353528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CCE421-EC74-F948-8350-472574326CA9}"/>
                </a:ext>
              </a:extLst>
            </p:cNvPr>
            <p:cNvSpPr/>
            <p:nvPr/>
          </p:nvSpPr>
          <p:spPr>
            <a:xfrm>
              <a:off x="4816515" y="6172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45DA46-2C4F-1E42-AB89-F426449A6A40}"/>
                </a:ext>
              </a:extLst>
            </p:cNvPr>
            <p:cNvSpPr/>
            <p:nvPr/>
          </p:nvSpPr>
          <p:spPr>
            <a:xfrm>
              <a:off x="5138677" y="60375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58EBFD-D277-FA4D-9FB4-7B8D8C8014E0}"/>
                </a:ext>
              </a:extLst>
            </p:cNvPr>
            <p:cNvSpPr/>
            <p:nvPr/>
          </p:nvSpPr>
          <p:spPr>
            <a:xfrm>
              <a:off x="4521361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B2B9AE-E661-F743-A796-FEB70BEBAE6E}"/>
                </a:ext>
              </a:extLst>
            </p:cNvPr>
            <p:cNvSpPr/>
            <p:nvPr/>
          </p:nvSpPr>
          <p:spPr>
            <a:xfrm>
              <a:off x="4740315" y="5334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ADE593-C5B4-1146-AB67-386358F8B844}"/>
                </a:ext>
              </a:extLst>
            </p:cNvPr>
            <p:cNvSpPr/>
            <p:nvPr/>
          </p:nvSpPr>
          <p:spPr>
            <a:xfrm>
              <a:off x="3810000" y="55356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E36385-1B33-AF4B-8D7A-EA9C01963341}"/>
                </a:ext>
              </a:extLst>
            </p:cNvPr>
            <p:cNvSpPr/>
            <p:nvPr/>
          </p:nvSpPr>
          <p:spPr>
            <a:xfrm>
              <a:off x="5176777" y="57619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3619CD-9B74-D848-B782-EB9070C9CF6E}"/>
                </a:ext>
              </a:extLst>
            </p:cNvPr>
            <p:cNvSpPr/>
            <p:nvPr/>
          </p:nvSpPr>
          <p:spPr>
            <a:xfrm>
              <a:off x="5138677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6D57EA-9EA2-224E-A98C-24390BD26909}"/>
                </a:ext>
              </a:extLst>
            </p:cNvPr>
            <p:cNvSpPr/>
            <p:nvPr/>
          </p:nvSpPr>
          <p:spPr>
            <a:xfrm>
              <a:off x="4109977" y="6096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E177AE6-F473-AE4A-B68A-2B012E3265C0}"/>
                </a:ext>
              </a:extLst>
            </p:cNvPr>
            <p:cNvSpPr/>
            <p:nvPr/>
          </p:nvSpPr>
          <p:spPr>
            <a:xfrm>
              <a:off x="4040288" y="58116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818FDE-6B6E-BF4A-A298-9EEECABEA837}"/>
                </a:ext>
              </a:extLst>
            </p:cNvPr>
            <p:cNvSpPr/>
            <p:nvPr/>
          </p:nvSpPr>
          <p:spPr>
            <a:xfrm>
              <a:off x="54053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D4B88A-FD83-3F4E-9124-A84F98D7B47B}"/>
                </a:ext>
              </a:extLst>
            </p:cNvPr>
            <p:cNvSpPr/>
            <p:nvPr/>
          </p:nvSpPr>
          <p:spPr>
            <a:xfrm>
              <a:off x="4490977" y="5181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05D84B-C09F-C144-9507-50561D9EC10F}"/>
                </a:ext>
              </a:extLst>
            </p:cNvPr>
            <p:cNvSpPr/>
            <p:nvPr/>
          </p:nvSpPr>
          <p:spPr>
            <a:xfrm>
              <a:off x="48719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4463609-B51D-FE45-AA9C-C0BBBEED7B02}"/>
                </a:ext>
              </a:extLst>
            </p:cNvPr>
            <p:cNvSpPr/>
            <p:nvPr/>
          </p:nvSpPr>
          <p:spPr>
            <a:xfrm>
              <a:off x="5024377" y="5257800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752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Internal CV/Leave One Out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826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With internal/leave one out CV, we classify each observation using a k-NN model trained on the other n-1 observations.</a:t>
            </a:r>
          </a:p>
          <a:p>
            <a:r>
              <a:rPr lang="en-US" sz="2400" dirty="0"/>
              <a:t>For example: </a:t>
            </a:r>
            <a:br>
              <a:rPr lang="en-US" sz="2400" dirty="0"/>
            </a:br>
            <a:r>
              <a:rPr lang="en-US" sz="2400" dirty="0"/>
              <a:t>If n = 20 and we have leave one out internal CV:</a:t>
            </a:r>
            <a:br>
              <a:rPr lang="en-US" sz="2400" dirty="0"/>
            </a:br>
            <a:r>
              <a:rPr lang="en-US" sz="2400" dirty="0"/>
              <a:t>Each classification is based on</a:t>
            </a:r>
            <a:br>
              <a:rPr lang="en-US" sz="2400" dirty="0"/>
            </a:br>
            <a:r>
              <a:rPr lang="en-US" sz="2400" dirty="0"/>
              <a:t>Train set = 19 observation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36212" y="5181600"/>
            <a:ext cx="1671577" cy="1066800"/>
            <a:chOff x="3810000" y="5181600"/>
            <a:chExt cx="1671577" cy="10668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900EF0-5898-CE46-BC26-F1CD47FD2A03}"/>
                </a:ext>
              </a:extLst>
            </p:cNvPr>
            <p:cNvSpPr/>
            <p:nvPr/>
          </p:nvSpPr>
          <p:spPr>
            <a:xfrm>
              <a:off x="4267200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EF51B-53EA-DC42-A9C7-EBEA489FBB54}"/>
                </a:ext>
              </a:extLst>
            </p:cNvPr>
            <p:cNvSpPr/>
            <p:nvPr/>
          </p:nvSpPr>
          <p:spPr>
            <a:xfrm>
              <a:off x="4574653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31F813-225D-4442-9437-C592B83A2EC7}"/>
                </a:ext>
              </a:extLst>
            </p:cNvPr>
            <p:cNvSpPr/>
            <p:nvPr/>
          </p:nvSpPr>
          <p:spPr>
            <a:xfrm>
              <a:off x="4116488" y="54975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6B776C9-4D5A-BC48-9ED1-D38661DBE482}"/>
                </a:ext>
              </a:extLst>
            </p:cNvPr>
            <p:cNvSpPr/>
            <p:nvPr/>
          </p:nvSpPr>
          <p:spPr>
            <a:xfrm>
              <a:off x="4612753" y="58295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A777A8-E8CB-0D41-87B1-0F0489D2350E}"/>
                </a:ext>
              </a:extLst>
            </p:cNvPr>
            <p:cNvSpPr/>
            <p:nvPr/>
          </p:nvSpPr>
          <p:spPr>
            <a:xfrm>
              <a:off x="4876800" y="5867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14AF52D-A127-214C-AAAC-61DC64334678}"/>
                </a:ext>
              </a:extLst>
            </p:cNvPr>
            <p:cNvSpPr/>
            <p:nvPr/>
          </p:nvSpPr>
          <p:spPr>
            <a:xfrm>
              <a:off x="4353528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1CFD3-A4A4-914D-8506-6FBD4A9AA94E}"/>
                </a:ext>
              </a:extLst>
            </p:cNvPr>
            <p:cNvSpPr/>
            <p:nvPr/>
          </p:nvSpPr>
          <p:spPr>
            <a:xfrm>
              <a:off x="4353528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CCE421-EC74-F948-8350-472574326CA9}"/>
                </a:ext>
              </a:extLst>
            </p:cNvPr>
            <p:cNvSpPr/>
            <p:nvPr/>
          </p:nvSpPr>
          <p:spPr>
            <a:xfrm>
              <a:off x="4816515" y="6172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45DA46-2C4F-1E42-AB89-F426449A6A40}"/>
                </a:ext>
              </a:extLst>
            </p:cNvPr>
            <p:cNvSpPr/>
            <p:nvPr/>
          </p:nvSpPr>
          <p:spPr>
            <a:xfrm>
              <a:off x="5138677" y="60375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58EBFD-D277-FA4D-9FB4-7B8D8C8014E0}"/>
                </a:ext>
              </a:extLst>
            </p:cNvPr>
            <p:cNvSpPr/>
            <p:nvPr/>
          </p:nvSpPr>
          <p:spPr>
            <a:xfrm>
              <a:off x="4521361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B2B9AE-E661-F743-A796-FEB70BEBAE6E}"/>
                </a:ext>
              </a:extLst>
            </p:cNvPr>
            <p:cNvSpPr/>
            <p:nvPr/>
          </p:nvSpPr>
          <p:spPr>
            <a:xfrm>
              <a:off x="4740315" y="5334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ADE593-C5B4-1146-AB67-386358F8B844}"/>
                </a:ext>
              </a:extLst>
            </p:cNvPr>
            <p:cNvSpPr/>
            <p:nvPr/>
          </p:nvSpPr>
          <p:spPr>
            <a:xfrm>
              <a:off x="3810000" y="55356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E36385-1B33-AF4B-8D7A-EA9C01963341}"/>
                </a:ext>
              </a:extLst>
            </p:cNvPr>
            <p:cNvSpPr/>
            <p:nvPr/>
          </p:nvSpPr>
          <p:spPr>
            <a:xfrm>
              <a:off x="5176777" y="57619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3619CD-9B74-D848-B782-EB9070C9CF6E}"/>
                </a:ext>
              </a:extLst>
            </p:cNvPr>
            <p:cNvSpPr/>
            <p:nvPr/>
          </p:nvSpPr>
          <p:spPr>
            <a:xfrm>
              <a:off x="5138677" y="5486400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E6D57EA-9EA2-224E-A98C-24390BD26909}"/>
                </a:ext>
              </a:extLst>
            </p:cNvPr>
            <p:cNvSpPr/>
            <p:nvPr/>
          </p:nvSpPr>
          <p:spPr>
            <a:xfrm>
              <a:off x="4109977" y="6096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177AE6-F473-AE4A-B68A-2B012E3265C0}"/>
                </a:ext>
              </a:extLst>
            </p:cNvPr>
            <p:cNvSpPr/>
            <p:nvPr/>
          </p:nvSpPr>
          <p:spPr>
            <a:xfrm>
              <a:off x="4040288" y="58116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818FDE-6B6E-BF4A-A298-9EEECABEA837}"/>
                </a:ext>
              </a:extLst>
            </p:cNvPr>
            <p:cNvSpPr/>
            <p:nvPr/>
          </p:nvSpPr>
          <p:spPr>
            <a:xfrm>
              <a:off x="54053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D4B88A-FD83-3F4E-9124-A84F98D7B47B}"/>
                </a:ext>
              </a:extLst>
            </p:cNvPr>
            <p:cNvSpPr/>
            <p:nvPr/>
          </p:nvSpPr>
          <p:spPr>
            <a:xfrm>
              <a:off x="4490977" y="5181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05D84B-C09F-C144-9507-50561D9EC10F}"/>
                </a:ext>
              </a:extLst>
            </p:cNvPr>
            <p:cNvSpPr/>
            <p:nvPr/>
          </p:nvSpPr>
          <p:spPr>
            <a:xfrm>
              <a:off x="48719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463609-B51D-FE45-AA9C-C0BBBEED7B02}"/>
                </a:ext>
              </a:extLst>
            </p:cNvPr>
            <p:cNvSpPr/>
            <p:nvPr/>
          </p:nvSpPr>
          <p:spPr>
            <a:xfrm>
              <a:off x="5024377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24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Internal CV/Leave One Out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826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With internal/leave one out CV, we classify each observation using a k-NN model trained on the other n-1 observations.</a:t>
            </a:r>
          </a:p>
          <a:p>
            <a:r>
              <a:rPr lang="en-US" sz="2400" dirty="0"/>
              <a:t>For example: </a:t>
            </a:r>
            <a:br>
              <a:rPr lang="en-US" sz="2400" dirty="0"/>
            </a:br>
            <a:r>
              <a:rPr lang="en-US" sz="2400" dirty="0"/>
              <a:t>If n = 20 and we have leave one out internal CV:</a:t>
            </a:r>
            <a:br>
              <a:rPr lang="en-US" sz="2400" dirty="0"/>
            </a:br>
            <a:r>
              <a:rPr lang="en-US" sz="2400" dirty="0"/>
              <a:t>Each classification is based on</a:t>
            </a:r>
            <a:br>
              <a:rPr lang="en-US" sz="2400" dirty="0"/>
            </a:br>
            <a:r>
              <a:rPr lang="en-US" sz="2400" dirty="0"/>
              <a:t>Train set = 19 observation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36212" y="5181600"/>
            <a:ext cx="1671577" cy="1066800"/>
            <a:chOff x="3810000" y="5181600"/>
            <a:chExt cx="1671577" cy="10668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900EF0-5898-CE46-BC26-F1CD47FD2A03}"/>
                </a:ext>
              </a:extLst>
            </p:cNvPr>
            <p:cNvSpPr/>
            <p:nvPr/>
          </p:nvSpPr>
          <p:spPr>
            <a:xfrm>
              <a:off x="4267200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EF51B-53EA-DC42-A9C7-EBEA489FBB54}"/>
                </a:ext>
              </a:extLst>
            </p:cNvPr>
            <p:cNvSpPr/>
            <p:nvPr/>
          </p:nvSpPr>
          <p:spPr>
            <a:xfrm>
              <a:off x="4574653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31F813-225D-4442-9437-C592B83A2EC7}"/>
                </a:ext>
              </a:extLst>
            </p:cNvPr>
            <p:cNvSpPr/>
            <p:nvPr/>
          </p:nvSpPr>
          <p:spPr>
            <a:xfrm>
              <a:off x="4116488" y="54975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6B776C9-4D5A-BC48-9ED1-D38661DBE482}"/>
                </a:ext>
              </a:extLst>
            </p:cNvPr>
            <p:cNvSpPr/>
            <p:nvPr/>
          </p:nvSpPr>
          <p:spPr>
            <a:xfrm>
              <a:off x="4612753" y="58295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A777A8-E8CB-0D41-87B1-0F0489D2350E}"/>
                </a:ext>
              </a:extLst>
            </p:cNvPr>
            <p:cNvSpPr/>
            <p:nvPr/>
          </p:nvSpPr>
          <p:spPr>
            <a:xfrm>
              <a:off x="4876800" y="5867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14AF52D-A127-214C-AAAC-61DC64334678}"/>
                </a:ext>
              </a:extLst>
            </p:cNvPr>
            <p:cNvSpPr/>
            <p:nvPr/>
          </p:nvSpPr>
          <p:spPr>
            <a:xfrm>
              <a:off x="4353528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1CFD3-A4A4-914D-8506-6FBD4A9AA94E}"/>
                </a:ext>
              </a:extLst>
            </p:cNvPr>
            <p:cNvSpPr/>
            <p:nvPr/>
          </p:nvSpPr>
          <p:spPr>
            <a:xfrm>
              <a:off x="4353528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CCE421-EC74-F948-8350-472574326CA9}"/>
                </a:ext>
              </a:extLst>
            </p:cNvPr>
            <p:cNvSpPr/>
            <p:nvPr/>
          </p:nvSpPr>
          <p:spPr>
            <a:xfrm>
              <a:off x="4816515" y="6172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45DA46-2C4F-1E42-AB89-F426449A6A40}"/>
                </a:ext>
              </a:extLst>
            </p:cNvPr>
            <p:cNvSpPr/>
            <p:nvPr/>
          </p:nvSpPr>
          <p:spPr>
            <a:xfrm>
              <a:off x="5138677" y="60375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58EBFD-D277-FA4D-9FB4-7B8D8C8014E0}"/>
                </a:ext>
              </a:extLst>
            </p:cNvPr>
            <p:cNvSpPr/>
            <p:nvPr/>
          </p:nvSpPr>
          <p:spPr>
            <a:xfrm>
              <a:off x="4521361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B2B9AE-E661-F743-A796-FEB70BEBAE6E}"/>
                </a:ext>
              </a:extLst>
            </p:cNvPr>
            <p:cNvSpPr/>
            <p:nvPr/>
          </p:nvSpPr>
          <p:spPr>
            <a:xfrm>
              <a:off x="4740315" y="5334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ADE593-C5B4-1146-AB67-386358F8B844}"/>
                </a:ext>
              </a:extLst>
            </p:cNvPr>
            <p:cNvSpPr/>
            <p:nvPr/>
          </p:nvSpPr>
          <p:spPr>
            <a:xfrm>
              <a:off x="3810000" y="55356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E36385-1B33-AF4B-8D7A-EA9C01963341}"/>
                </a:ext>
              </a:extLst>
            </p:cNvPr>
            <p:cNvSpPr/>
            <p:nvPr/>
          </p:nvSpPr>
          <p:spPr>
            <a:xfrm>
              <a:off x="5176777" y="5761952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3619CD-9B74-D848-B782-EB9070C9CF6E}"/>
                </a:ext>
              </a:extLst>
            </p:cNvPr>
            <p:cNvSpPr/>
            <p:nvPr/>
          </p:nvSpPr>
          <p:spPr>
            <a:xfrm>
              <a:off x="5138677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E6D57EA-9EA2-224E-A98C-24390BD26909}"/>
                </a:ext>
              </a:extLst>
            </p:cNvPr>
            <p:cNvSpPr/>
            <p:nvPr/>
          </p:nvSpPr>
          <p:spPr>
            <a:xfrm>
              <a:off x="4109977" y="6096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177AE6-F473-AE4A-B68A-2B012E3265C0}"/>
                </a:ext>
              </a:extLst>
            </p:cNvPr>
            <p:cNvSpPr/>
            <p:nvPr/>
          </p:nvSpPr>
          <p:spPr>
            <a:xfrm>
              <a:off x="4040288" y="58116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818FDE-6B6E-BF4A-A298-9EEECABEA837}"/>
                </a:ext>
              </a:extLst>
            </p:cNvPr>
            <p:cNvSpPr/>
            <p:nvPr/>
          </p:nvSpPr>
          <p:spPr>
            <a:xfrm>
              <a:off x="54053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D4B88A-FD83-3F4E-9124-A84F98D7B47B}"/>
                </a:ext>
              </a:extLst>
            </p:cNvPr>
            <p:cNvSpPr/>
            <p:nvPr/>
          </p:nvSpPr>
          <p:spPr>
            <a:xfrm>
              <a:off x="4490977" y="5181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05D84B-C09F-C144-9507-50561D9EC10F}"/>
                </a:ext>
              </a:extLst>
            </p:cNvPr>
            <p:cNvSpPr/>
            <p:nvPr/>
          </p:nvSpPr>
          <p:spPr>
            <a:xfrm>
              <a:off x="48719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463609-B51D-FE45-AA9C-C0BBBEED7B02}"/>
                </a:ext>
              </a:extLst>
            </p:cNvPr>
            <p:cNvSpPr/>
            <p:nvPr/>
          </p:nvSpPr>
          <p:spPr>
            <a:xfrm>
              <a:off x="5024377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94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F4C-B65B-8344-98E0-BF5909F9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Internal CV/Leave One Out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826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With internal/leave one out CV, we classify each observation using a k-NN model trained on the other n-1 observations.</a:t>
            </a:r>
          </a:p>
          <a:p>
            <a:r>
              <a:rPr lang="en-US" sz="2400" dirty="0"/>
              <a:t>For example: </a:t>
            </a:r>
            <a:br>
              <a:rPr lang="en-US" sz="2400" dirty="0"/>
            </a:br>
            <a:r>
              <a:rPr lang="en-US" sz="2400" dirty="0"/>
              <a:t>If n = 20 and we have leave one out internal CV:</a:t>
            </a:r>
            <a:br>
              <a:rPr lang="en-US" sz="2400" dirty="0"/>
            </a:br>
            <a:r>
              <a:rPr lang="en-US" sz="2400" dirty="0"/>
              <a:t>Each classification is based on</a:t>
            </a:r>
            <a:br>
              <a:rPr lang="en-US" sz="2400" dirty="0"/>
            </a:br>
            <a:r>
              <a:rPr lang="en-US" sz="2400" dirty="0"/>
              <a:t>Train set = 19 observation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36212" y="5181600"/>
            <a:ext cx="1671577" cy="1066800"/>
            <a:chOff x="3810000" y="5181600"/>
            <a:chExt cx="1671577" cy="10668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900EF0-5898-CE46-BC26-F1CD47FD2A03}"/>
                </a:ext>
              </a:extLst>
            </p:cNvPr>
            <p:cNvSpPr/>
            <p:nvPr/>
          </p:nvSpPr>
          <p:spPr>
            <a:xfrm>
              <a:off x="4267200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EF51B-53EA-DC42-A9C7-EBEA489FBB54}"/>
                </a:ext>
              </a:extLst>
            </p:cNvPr>
            <p:cNvSpPr/>
            <p:nvPr/>
          </p:nvSpPr>
          <p:spPr>
            <a:xfrm>
              <a:off x="4574653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31F813-225D-4442-9437-C592B83A2EC7}"/>
                </a:ext>
              </a:extLst>
            </p:cNvPr>
            <p:cNvSpPr/>
            <p:nvPr/>
          </p:nvSpPr>
          <p:spPr>
            <a:xfrm>
              <a:off x="4116488" y="54975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6B776C9-4D5A-BC48-9ED1-D38661DBE482}"/>
                </a:ext>
              </a:extLst>
            </p:cNvPr>
            <p:cNvSpPr/>
            <p:nvPr/>
          </p:nvSpPr>
          <p:spPr>
            <a:xfrm>
              <a:off x="4612753" y="5829541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A777A8-E8CB-0D41-87B1-0F0489D2350E}"/>
                </a:ext>
              </a:extLst>
            </p:cNvPr>
            <p:cNvSpPr/>
            <p:nvPr/>
          </p:nvSpPr>
          <p:spPr>
            <a:xfrm>
              <a:off x="4876800" y="5867400"/>
              <a:ext cx="76200" cy="762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14AF52D-A127-214C-AAAC-61DC64334678}"/>
                </a:ext>
              </a:extLst>
            </p:cNvPr>
            <p:cNvSpPr/>
            <p:nvPr/>
          </p:nvSpPr>
          <p:spPr>
            <a:xfrm>
              <a:off x="4353528" y="56118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1CFD3-A4A4-914D-8506-6FBD4A9AA94E}"/>
                </a:ext>
              </a:extLst>
            </p:cNvPr>
            <p:cNvSpPr/>
            <p:nvPr/>
          </p:nvSpPr>
          <p:spPr>
            <a:xfrm>
              <a:off x="4353528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CCE421-EC74-F948-8350-472574326CA9}"/>
                </a:ext>
              </a:extLst>
            </p:cNvPr>
            <p:cNvSpPr/>
            <p:nvPr/>
          </p:nvSpPr>
          <p:spPr>
            <a:xfrm>
              <a:off x="4816515" y="61722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45DA46-2C4F-1E42-AB89-F426449A6A40}"/>
                </a:ext>
              </a:extLst>
            </p:cNvPr>
            <p:cNvSpPr/>
            <p:nvPr/>
          </p:nvSpPr>
          <p:spPr>
            <a:xfrm>
              <a:off x="5138677" y="60375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58EBFD-D277-FA4D-9FB4-7B8D8C8014E0}"/>
                </a:ext>
              </a:extLst>
            </p:cNvPr>
            <p:cNvSpPr/>
            <p:nvPr/>
          </p:nvSpPr>
          <p:spPr>
            <a:xfrm>
              <a:off x="4521361" y="5999405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B2B9AE-E661-F743-A796-FEB70BEBAE6E}"/>
                </a:ext>
              </a:extLst>
            </p:cNvPr>
            <p:cNvSpPr/>
            <p:nvPr/>
          </p:nvSpPr>
          <p:spPr>
            <a:xfrm>
              <a:off x="4740315" y="5334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ADE593-C5B4-1146-AB67-386358F8B844}"/>
                </a:ext>
              </a:extLst>
            </p:cNvPr>
            <p:cNvSpPr/>
            <p:nvPr/>
          </p:nvSpPr>
          <p:spPr>
            <a:xfrm>
              <a:off x="3810000" y="553566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E36385-1B33-AF4B-8D7A-EA9C01963341}"/>
                </a:ext>
              </a:extLst>
            </p:cNvPr>
            <p:cNvSpPr/>
            <p:nvPr/>
          </p:nvSpPr>
          <p:spPr>
            <a:xfrm>
              <a:off x="5176777" y="5761952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3619CD-9B74-D848-B782-EB9070C9CF6E}"/>
                </a:ext>
              </a:extLst>
            </p:cNvPr>
            <p:cNvSpPr/>
            <p:nvPr/>
          </p:nvSpPr>
          <p:spPr>
            <a:xfrm>
              <a:off x="5138677" y="54864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E6D57EA-9EA2-224E-A98C-24390BD26909}"/>
                </a:ext>
              </a:extLst>
            </p:cNvPr>
            <p:cNvSpPr/>
            <p:nvPr/>
          </p:nvSpPr>
          <p:spPr>
            <a:xfrm>
              <a:off x="4109977" y="60960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177AE6-F473-AE4A-B68A-2B012E3265C0}"/>
                </a:ext>
              </a:extLst>
            </p:cNvPr>
            <p:cNvSpPr/>
            <p:nvPr/>
          </p:nvSpPr>
          <p:spPr>
            <a:xfrm>
              <a:off x="4040288" y="5811696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818FDE-6B6E-BF4A-A298-9EEECABEA837}"/>
                </a:ext>
              </a:extLst>
            </p:cNvPr>
            <p:cNvSpPr/>
            <p:nvPr/>
          </p:nvSpPr>
          <p:spPr>
            <a:xfrm>
              <a:off x="54053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D4B88A-FD83-3F4E-9124-A84F98D7B47B}"/>
                </a:ext>
              </a:extLst>
            </p:cNvPr>
            <p:cNvSpPr/>
            <p:nvPr/>
          </p:nvSpPr>
          <p:spPr>
            <a:xfrm>
              <a:off x="4490977" y="5181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05D84B-C09F-C144-9507-50561D9EC10F}"/>
                </a:ext>
              </a:extLst>
            </p:cNvPr>
            <p:cNvSpPr/>
            <p:nvPr/>
          </p:nvSpPr>
          <p:spPr>
            <a:xfrm>
              <a:off x="4871977" y="55626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463609-B51D-FE45-AA9C-C0BBBEED7B02}"/>
                </a:ext>
              </a:extLst>
            </p:cNvPr>
            <p:cNvSpPr/>
            <p:nvPr/>
          </p:nvSpPr>
          <p:spPr>
            <a:xfrm>
              <a:off x="5024377" y="5257800"/>
              <a:ext cx="76200" cy="76200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4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5C50-A5B8-C940-B3BB-59403331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Qualify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Simple Example Credit Rating as a Function of income and debt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df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(income = c(34,67,70,110,89,90,102,104,110,120,170),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 err="1"/>
              <a:t>CreditRating</a:t>
            </a:r>
            <a:r>
              <a:rPr lang="en-US" sz="1800" dirty="0"/>
              <a:t> = c(750,680,670,675,710,690,715,720,650,710,720),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/>
              <a:t>Qualify = c("</a:t>
            </a:r>
            <a:r>
              <a:rPr lang="en-US" sz="1800" dirty="0" err="1"/>
              <a:t>Yes","No","No","Yes","No","No","Yes","Yes","No","Yes","Yes</a:t>
            </a:r>
            <a:r>
              <a:rPr lang="en-US" sz="1800" dirty="0"/>
              <a:t>"))</a:t>
            </a:r>
          </a:p>
          <a:p>
            <a:pPr marL="57150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knn.cv(</a:t>
            </a:r>
            <a:r>
              <a:rPr lang="en-US" sz="1800" b="1" dirty="0" err="1"/>
              <a:t>df</a:t>
            </a:r>
            <a:r>
              <a:rPr lang="en-US" sz="1800" b="1" dirty="0"/>
              <a:t>[,1:2], </a:t>
            </a:r>
            <a:r>
              <a:rPr lang="en-US" sz="1800" b="1" dirty="0" err="1"/>
              <a:t>df$Quality</a:t>
            </a:r>
            <a:r>
              <a:rPr lang="en-US" sz="1800" b="1" dirty="0"/>
              <a:t>, k =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57D6B-BE59-E84A-BC49-D9A862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3657601"/>
            <a:ext cx="3581400" cy="31649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D7F62C-41B0-F84D-9BDE-8796A7014872}"/>
              </a:ext>
            </a:extLst>
          </p:cNvPr>
          <p:cNvSpPr/>
          <p:nvPr/>
        </p:nvSpPr>
        <p:spPr>
          <a:xfrm>
            <a:off x="4660900" y="4864100"/>
            <a:ext cx="76200" cy="762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3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times it is desirable to predict a label or category of a subject given a set of continuous and/or categorical predictors/features/variables.</a:t>
            </a:r>
          </a:p>
          <a:p>
            <a:r>
              <a:rPr lang="en-US" dirty="0"/>
              <a:t>Example: Assume we would like to predict (classify) a person’s qualification for a credit card (categorical: yes/no) based on two continuous variables: income and credit score. This person has an income of $92K and a credit score of 694.</a:t>
            </a:r>
          </a:p>
        </p:txBody>
      </p:sp>
    </p:spTree>
    <p:extLst>
      <p:ext uri="{BB962C8B-B14F-4D97-AF65-F5344CB8AC3E}">
        <p14:creationId xmlns:p14="http://schemas.microsoft.com/office/powerpoint/2010/main" val="22088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5C50-A5B8-C940-B3BB-59403331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Qualify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Simple Example Credit Rating as a Function of income and debt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df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(income = c(34,67,70,110,89,90,102,104,110,120,170),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 err="1"/>
              <a:t>CreditRating</a:t>
            </a:r>
            <a:r>
              <a:rPr lang="en-US" sz="1800" dirty="0"/>
              <a:t> = c(750,680,670,675,710,690,715,720,650,710,720),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/>
              <a:t>Qualify = c("</a:t>
            </a:r>
            <a:r>
              <a:rPr lang="en-US" sz="1800" dirty="0" err="1"/>
              <a:t>Yes","No","No","Yes","No","No","Yes","Yes","No","Yes","Yes</a:t>
            </a:r>
            <a:r>
              <a:rPr lang="en-US" sz="18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/>
              <a:t>knn.cv</a:t>
            </a:r>
            <a:r>
              <a:rPr lang="en-US" sz="1800" b="1" dirty="0"/>
              <a:t>(</a:t>
            </a:r>
            <a:r>
              <a:rPr lang="en-US" sz="1800" b="1" dirty="0" err="1"/>
              <a:t>df</a:t>
            </a:r>
            <a:r>
              <a:rPr lang="en-US" sz="1800" b="1" dirty="0"/>
              <a:t>[,1:2], </a:t>
            </a:r>
            <a:r>
              <a:rPr lang="en-US" sz="1800" b="1" dirty="0" err="1"/>
              <a:t>df$Quality</a:t>
            </a:r>
            <a:r>
              <a:rPr lang="en-US" sz="1800" b="1" dirty="0"/>
              <a:t>, k =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57D6B-BE59-E84A-BC49-D9A862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3657601"/>
            <a:ext cx="3581400" cy="31649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D7F62C-41B0-F84D-9BDE-8796A7014872}"/>
              </a:ext>
            </a:extLst>
          </p:cNvPr>
          <p:cNvSpPr/>
          <p:nvPr/>
        </p:nvSpPr>
        <p:spPr>
          <a:xfrm>
            <a:off x="4876800" y="3937000"/>
            <a:ext cx="76200" cy="762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34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5C50-A5B8-C940-B3BB-59403331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Qualify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Simple Example Credit Rating as a Function of income and debt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df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(income = c(34,67,70,110,89,90,102,104,110,120,170),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 err="1"/>
              <a:t>CreditRating</a:t>
            </a:r>
            <a:r>
              <a:rPr lang="en-US" sz="1800" dirty="0"/>
              <a:t> = c(750,680,670,675,710,690,715,720,650,710,720),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/>
              <a:t>Qualify = c("</a:t>
            </a:r>
            <a:r>
              <a:rPr lang="en-US" sz="1800" dirty="0" err="1"/>
              <a:t>Yes","No","No","Yes","No","No","Yes","Yes","No","Yes","Yes</a:t>
            </a:r>
            <a:r>
              <a:rPr lang="en-US" sz="18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/>
              <a:t>knn.cv</a:t>
            </a:r>
            <a:r>
              <a:rPr lang="en-US" sz="1800" b="1" dirty="0"/>
              <a:t>(</a:t>
            </a:r>
            <a:r>
              <a:rPr lang="en-US" sz="1800" b="1" dirty="0" err="1"/>
              <a:t>df</a:t>
            </a:r>
            <a:r>
              <a:rPr lang="en-US" sz="1800" b="1" dirty="0"/>
              <a:t>[,1:2], </a:t>
            </a:r>
            <a:r>
              <a:rPr lang="en-US" sz="1800" b="1" dirty="0" err="1"/>
              <a:t>df$Quality</a:t>
            </a:r>
            <a:r>
              <a:rPr lang="en-US" sz="1800" b="1" dirty="0"/>
              <a:t>, k =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57D6B-BE59-E84A-BC49-D9A862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3657601"/>
            <a:ext cx="3581400" cy="31649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D7F62C-41B0-F84D-9BDE-8796A7014872}"/>
              </a:ext>
            </a:extLst>
          </p:cNvPr>
          <p:cNvSpPr/>
          <p:nvPr/>
        </p:nvSpPr>
        <p:spPr>
          <a:xfrm>
            <a:off x="4864100" y="5105400"/>
            <a:ext cx="76200" cy="762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01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5C50-A5B8-C940-B3BB-59403331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Qualify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Simple Example Credit Rating as a Function of income and debt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df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(income = c(34,67,70,110,89,90,102,104,110,120,170),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 err="1"/>
              <a:t>CreditRating</a:t>
            </a:r>
            <a:r>
              <a:rPr lang="en-US" sz="1800" dirty="0"/>
              <a:t> = c(750,680,670,675,710,690,715,720,650,710,720),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/>
              <a:t>Qualify = c("</a:t>
            </a:r>
            <a:r>
              <a:rPr lang="en-US" sz="1800" dirty="0" err="1"/>
              <a:t>Yes","No","No","Yes","No","No","Yes","Yes","No","Yes","Yes</a:t>
            </a:r>
            <a:r>
              <a:rPr lang="en-US" sz="18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/>
              <a:t>knn.cv</a:t>
            </a:r>
            <a:r>
              <a:rPr lang="en-US" sz="1800" b="1" dirty="0"/>
              <a:t>(</a:t>
            </a:r>
            <a:r>
              <a:rPr lang="en-US" sz="1800" b="1" dirty="0" err="1"/>
              <a:t>df</a:t>
            </a:r>
            <a:r>
              <a:rPr lang="en-US" sz="1800" b="1" dirty="0"/>
              <a:t>[,1:2], </a:t>
            </a:r>
            <a:r>
              <a:rPr lang="en-US" sz="1800" b="1" dirty="0" err="1"/>
              <a:t>df$Qualify</a:t>
            </a:r>
            <a:r>
              <a:rPr lang="en-US" sz="1800" b="1" dirty="0"/>
              <a:t>, k =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57D6B-BE59-E84A-BC49-D9A862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3657601"/>
            <a:ext cx="3581400" cy="31649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D7F62C-41B0-F84D-9BDE-8796A7014872}"/>
              </a:ext>
            </a:extLst>
          </p:cNvPr>
          <p:cNvSpPr/>
          <p:nvPr/>
        </p:nvSpPr>
        <p:spPr>
          <a:xfrm>
            <a:off x="4775200" y="5143500"/>
            <a:ext cx="76200" cy="762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3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5C50-A5B8-C940-B3BB-59403331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Qualify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Simple Example Credit Rating as a Function of income and debt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df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(income = c(34,67,70,110,89,90,102,104,110,120,170),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 err="1"/>
              <a:t>CreditRating</a:t>
            </a:r>
            <a:r>
              <a:rPr lang="en-US" sz="1800" dirty="0"/>
              <a:t> = c(750,680,670,675,710,690,715,720,650,710,720),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/>
              <a:t>Qualify = c("</a:t>
            </a:r>
            <a:r>
              <a:rPr lang="en-US" sz="1800" dirty="0" err="1"/>
              <a:t>Yes","No","No","Yes","No","No","Yes","Yes","No","Yes","Yes</a:t>
            </a:r>
            <a:r>
              <a:rPr lang="en-US" sz="18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classifications = </a:t>
            </a:r>
            <a:r>
              <a:rPr lang="en-US" sz="1800" b="1" dirty="0" err="1"/>
              <a:t>knn.cv</a:t>
            </a:r>
            <a:r>
              <a:rPr lang="en-US" sz="1800" b="1" dirty="0"/>
              <a:t>(</a:t>
            </a:r>
            <a:r>
              <a:rPr lang="en-US" sz="1800" b="1" dirty="0" err="1"/>
              <a:t>df</a:t>
            </a:r>
            <a:r>
              <a:rPr lang="en-US" sz="1800" b="1" dirty="0"/>
              <a:t>[,1:2], </a:t>
            </a:r>
            <a:r>
              <a:rPr lang="en-US" sz="1800" b="1" dirty="0" err="1"/>
              <a:t>df$Qualify</a:t>
            </a:r>
            <a:r>
              <a:rPr lang="en-US" sz="1800" b="1" dirty="0"/>
              <a:t>, k = 3)</a:t>
            </a:r>
          </a:p>
          <a:p>
            <a:pPr marL="0" indent="0">
              <a:buNone/>
            </a:pPr>
            <a:r>
              <a:rPr lang="en-US" sz="1800" b="1" dirty="0"/>
              <a:t>classifications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57D6B-BE59-E84A-BC49-D9A862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57602"/>
            <a:ext cx="3581400" cy="31649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D7F62C-41B0-F84D-9BDE-8796A7014872}"/>
              </a:ext>
            </a:extLst>
          </p:cNvPr>
          <p:cNvSpPr/>
          <p:nvPr/>
        </p:nvSpPr>
        <p:spPr>
          <a:xfrm>
            <a:off x="6972300" y="5372101"/>
            <a:ext cx="76200" cy="762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AE10-EAE2-EA4A-820E-0B2AFC91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9"/>
          <a:stretch/>
        </p:blipFill>
        <p:spPr>
          <a:xfrm>
            <a:off x="457200" y="3962400"/>
            <a:ext cx="4508500" cy="4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5C50-A5B8-C940-B3BB-59403331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Example: Qualify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57D6B-BE59-E84A-BC49-D9A862D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57602"/>
            <a:ext cx="3581400" cy="31649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D7F62C-41B0-F84D-9BDE-8796A7014872}"/>
              </a:ext>
            </a:extLst>
          </p:cNvPr>
          <p:cNvSpPr/>
          <p:nvPr/>
        </p:nvSpPr>
        <p:spPr>
          <a:xfrm>
            <a:off x="6972300" y="5372101"/>
            <a:ext cx="76200" cy="762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9AE10-EAE2-EA4A-820E-0B2AFC91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9"/>
          <a:stretch/>
        </p:blipFill>
        <p:spPr>
          <a:xfrm>
            <a:off x="457200" y="3967013"/>
            <a:ext cx="4508500" cy="436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AD70-7FDB-7F47-AA73-311C8EA0B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14"/>
          <a:stretch/>
        </p:blipFill>
        <p:spPr>
          <a:xfrm>
            <a:off x="457200" y="4953000"/>
            <a:ext cx="1694814" cy="18159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E7E5DF-97F3-B44B-A43F-D23F27D25F88}"/>
              </a:ext>
            </a:extLst>
          </p:cNvPr>
          <p:cNvSpPr/>
          <p:nvPr/>
        </p:nvSpPr>
        <p:spPr>
          <a:xfrm>
            <a:off x="457200" y="4388922"/>
            <a:ext cx="4923367" cy="276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b="1" dirty="0" err="1"/>
              <a:t>data.frame</a:t>
            </a:r>
            <a:r>
              <a:rPr lang="en-US" sz="1200" b="1" dirty="0"/>
              <a:t>(classifications = classifications, true = </a:t>
            </a:r>
            <a:r>
              <a:rPr lang="en-US" sz="1200" b="1" dirty="0" err="1"/>
              <a:t>df$Qualify</a:t>
            </a:r>
            <a:r>
              <a:rPr lang="en-US" sz="1200" b="1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D8241D-C6DA-3440-9680-E3406847FEA0}"/>
              </a:ext>
            </a:extLst>
          </p:cNvPr>
          <p:cNvSpPr/>
          <p:nvPr/>
        </p:nvSpPr>
        <p:spPr>
          <a:xfrm>
            <a:off x="1810536" y="4706555"/>
            <a:ext cx="3332964" cy="27699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200" b="1" dirty="0" err="1"/>
              <a:t>confusionMatrix</a:t>
            </a:r>
            <a:r>
              <a:rPr lang="en-US" sz="1200" b="1" dirty="0"/>
              <a:t>(</a:t>
            </a:r>
            <a:r>
              <a:rPr lang="en-US" sz="1200" b="1" dirty="0" err="1"/>
              <a:t>classifications,df$Qualify</a:t>
            </a:r>
            <a:r>
              <a:rPr lang="en-US" sz="1200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6C8D47-BBD6-2344-B9DA-C10B26FF6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238" y="4953000"/>
            <a:ext cx="2503562" cy="1459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BF940B-DAC5-9040-BC8B-E9465F64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014" y="6330942"/>
            <a:ext cx="1962786" cy="356870"/>
          </a:xfrm>
          <a:prstGeom prst="rect">
            <a:avLst/>
          </a:prstGeom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7776FCC7-5313-094C-B02E-45D39105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Simple Example Credit Rating as a Function of income and debt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df</a:t>
            </a:r>
            <a:r>
              <a:rPr lang="en-US" sz="1800" dirty="0"/>
              <a:t> = </a:t>
            </a:r>
            <a:r>
              <a:rPr lang="en-US" sz="1800" dirty="0" err="1"/>
              <a:t>data.frame</a:t>
            </a:r>
            <a:r>
              <a:rPr lang="en-US" sz="1800" dirty="0"/>
              <a:t>(income = c(34,67,70,110,89,90,102,104,110,120,170),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 err="1"/>
              <a:t>CreditRating</a:t>
            </a:r>
            <a:r>
              <a:rPr lang="en-US" sz="1800" dirty="0"/>
              <a:t> = c(750,680,670,675,710,690,715,720,650,710,720), </a:t>
            </a:r>
          </a:p>
          <a:p>
            <a:pPr marL="571500" indent="0">
              <a:spcBef>
                <a:spcPts val="0"/>
              </a:spcBef>
              <a:buNone/>
            </a:pPr>
            <a:r>
              <a:rPr lang="en-US" sz="1800" dirty="0"/>
              <a:t>Qualify = c("</a:t>
            </a:r>
            <a:r>
              <a:rPr lang="en-US" sz="1800" dirty="0" err="1"/>
              <a:t>Yes","No","No","Yes","No","No","Yes","Yes","No","Yes","Yes</a:t>
            </a:r>
            <a:r>
              <a:rPr lang="en-US" sz="1800" dirty="0"/>
              <a:t>"))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classifications = </a:t>
            </a:r>
            <a:r>
              <a:rPr lang="en-US" sz="1800" b="1" dirty="0" err="1"/>
              <a:t>knn.cv</a:t>
            </a:r>
            <a:r>
              <a:rPr lang="en-US" sz="1800" b="1" dirty="0"/>
              <a:t>(</a:t>
            </a:r>
            <a:r>
              <a:rPr lang="en-US" sz="1800" b="1" dirty="0" err="1"/>
              <a:t>df</a:t>
            </a:r>
            <a:r>
              <a:rPr lang="en-US" sz="1800" b="1" dirty="0"/>
              <a:t>[,1:2], </a:t>
            </a:r>
            <a:r>
              <a:rPr lang="en-US" sz="1800" b="1" dirty="0" err="1"/>
              <a:t>df$Qualify</a:t>
            </a:r>
            <a:r>
              <a:rPr lang="en-US" sz="1800" b="1" dirty="0"/>
              <a:t>, k = 3)</a:t>
            </a:r>
          </a:p>
          <a:p>
            <a:pPr marL="0" indent="0">
              <a:buNone/>
            </a:pPr>
            <a:r>
              <a:rPr lang="en-US" sz="1800" b="1" dirty="0"/>
              <a:t>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1156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237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k-NN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16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600" dirty="0"/>
              <a:t>If we find the distance between the subject and every point and include the three closest point we will have the three points in the circle to the right. </a:t>
            </a:r>
          </a:p>
          <a:p>
            <a:r>
              <a:rPr lang="en-US" sz="1600" dirty="0"/>
              <a:t>We see that this has two “no” and three “yes”. Therefore, we will predict this subject to qualify for this credit card.</a:t>
            </a:r>
          </a:p>
          <a:p>
            <a:r>
              <a:rPr lang="en-US" sz="1600" dirty="0"/>
              <a:t>That is, we will </a:t>
            </a:r>
            <a:r>
              <a:rPr lang="en-US" sz="1600" i="1" dirty="0"/>
              <a:t>classify</a:t>
            </a:r>
            <a:r>
              <a:rPr lang="en-US" sz="1600" dirty="0"/>
              <a:t> this person as a “</a:t>
            </a:r>
            <a:r>
              <a:rPr lang="en-US" sz="1600" b="1" dirty="0"/>
              <a:t>yes</a:t>
            </a:r>
            <a:r>
              <a:rPr lang="en-US" sz="1600" dirty="0"/>
              <a:t>”.</a:t>
            </a:r>
          </a:p>
          <a:p>
            <a:r>
              <a:rPr lang="en-US" sz="1600" dirty="0"/>
              <a:t>We have just observed KNN classification with k = 5.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E9B9FB-5660-4E40-A5B5-3A71633F96D3}"/>
              </a:ext>
            </a:extLst>
          </p:cNvPr>
          <p:cNvSpPr/>
          <p:nvPr/>
        </p:nvSpPr>
        <p:spPr>
          <a:xfrm>
            <a:off x="5760720" y="2819400"/>
            <a:ext cx="1325880" cy="13411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8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k-NN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1600" dirty="0"/>
              <a:t>Assume we would like to predict a person’s qualification for a credit card (categorical: yes/no) based on two continuous variables: income and credit score.</a:t>
            </a:r>
          </a:p>
          <a:p>
            <a:r>
              <a:rPr lang="en-US" sz="1600" dirty="0"/>
              <a:t>If we find the distance between the subject and every point and include the three closest point we will have the three points in the circle to the right. </a:t>
            </a:r>
          </a:p>
          <a:p>
            <a:r>
              <a:rPr lang="en-US" sz="1600" dirty="0"/>
              <a:t>We see that this has two “no” and three “yes”. Therefore, we will predict this subject to qualify for this credit card.</a:t>
            </a:r>
          </a:p>
          <a:p>
            <a:r>
              <a:rPr lang="en-US" sz="1600" dirty="0"/>
              <a:t>That is, we will </a:t>
            </a:r>
            <a:r>
              <a:rPr lang="en-US" sz="1600" i="1" dirty="0"/>
              <a:t>classify</a:t>
            </a:r>
            <a:r>
              <a:rPr lang="en-US" sz="1600" dirty="0"/>
              <a:t> this person as a “</a:t>
            </a:r>
            <a:r>
              <a:rPr lang="en-US" sz="1600" b="1" dirty="0"/>
              <a:t>yes</a:t>
            </a:r>
            <a:r>
              <a:rPr lang="en-US" sz="1600" dirty="0"/>
              <a:t>”.</a:t>
            </a:r>
          </a:p>
          <a:p>
            <a:r>
              <a:rPr lang="en-US" sz="1600" dirty="0"/>
              <a:t>We have just observed KNN classification with k = 5.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C3CB16-50AC-6641-B0E2-FA3DF14F6693}"/>
              </a:ext>
            </a:extLst>
          </p:cNvPr>
          <p:cNvSpPr/>
          <p:nvPr/>
        </p:nvSpPr>
        <p:spPr>
          <a:xfrm>
            <a:off x="5760720" y="2819400"/>
            <a:ext cx="1325880" cy="13411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72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91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78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Defaulting Risk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6606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185-93F1-8347-AA8A-292DAA60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Default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8991A-6CFA-B341-94C5-497302AD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98097"/>
            <a:ext cx="7010400" cy="4483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49D98-B021-3A4B-9CFA-66540267DE86}"/>
              </a:ext>
            </a:extLst>
          </p:cNvPr>
          <p:cNvSpPr txBox="1"/>
          <p:nvPr/>
        </p:nvSpPr>
        <p:spPr>
          <a:xfrm>
            <a:off x="3752850" y="6381690"/>
            <a:ext cx="16383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n = 30,000</a:t>
            </a:r>
          </a:p>
        </p:txBody>
      </p:sp>
    </p:spTree>
    <p:extLst>
      <p:ext uri="{BB962C8B-B14F-4D97-AF65-F5344CB8AC3E}">
        <p14:creationId xmlns:p14="http://schemas.microsoft.com/office/powerpoint/2010/main" val="2980184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3D2A-7139-904D-A313-1202A0DD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Risk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#read in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credit = read.csv(</a:t>
            </a:r>
            <a:r>
              <a:rPr lang="en-US" sz="1200" dirty="0" err="1"/>
              <a:t>file.choose</a:t>
            </a:r>
            <a:r>
              <a:rPr lang="en-US" sz="1200" dirty="0"/>
              <a:t>(),header =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#make </a:t>
            </a:r>
            <a:r>
              <a:rPr lang="en-US" sz="1200" dirty="0" err="1"/>
              <a:t>resposnse</a:t>
            </a:r>
            <a:r>
              <a:rPr lang="en-US" sz="1200" dirty="0"/>
              <a:t> a factor rather than 0,1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credit$default.payment.next.month</a:t>
            </a:r>
            <a:r>
              <a:rPr lang="en-US" sz="1200" dirty="0"/>
              <a:t> = factor(</a:t>
            </a:r>
            <a:r>
              <a:rPr lang="en-US" sz="1200" dirty="0" err="1"/>
              <a:t>credit$default.payment.next.month,labels</a:t>
            </a:r>
            <a:r>
              <a:rPr lang="en-US" sz="1200" dirty="0"/>
              <a:t> = c("</a:t>
            </a:r>
            <a:r>
              <a:rPr lang="en-US" sz="1200" dirty="0" err="1"/>
              <a:t>NoDefault</a:t>
            </a:r>
            <a:r>
              <a:rPr lang="en-US" sz="1200" dirty="0"/>
              <a:t>","Default"))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summary(credit)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#plot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credit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AGE, y = </a:t>
            </a:r>
            <a:r>
              <a:rPr lang="en-US" sz="1200" dirty="0" err="1"/>
              <a:t>LIMIT_BAL,color</a:t>
            </a:r>
            <a:r>
              <a:rPr lang="en-US" sz="1200" dirty="0"/>
              <a:t> = </a:t>
            </a:r>
            <a:r>
              <a:rPr lang="en-US" sz="1200" dirty="0" err="1"/>
              <a:t>default.payment.next.month</a:t>
            </a:r>
            <a:r>
              <a:rPr lang="en-US" sz="1200" dirty="0"/>
              <a:t>)) + </a:t>
            </a:r>
            <a:r>
              <a:rPr lang="en-US" sz="1200" dirty="0" err="1"/>
              <a:t>geom_point</a:t>
            </a:r>
            <a:r>
              <a:rPr lang="en-US" sz="12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#Create standardized variables for later.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credit$Z_Lim</a:t>
            </a:r>
            <a:r>
              <a:rPr lang="en-US" sz="1200" dirty="0"/>
              <a:t> = (</a:t>
            </a:r>
            <a:r>
              <a:rPr lang="en-US" sz="1200" dirty="0" err="1"/>
              <a:t>credit$LIMIT_BAL-mean</a:t>
            </a:r>
            <a:r>
              <a:rPr lang="en-US" sz="1200" dirty="0"/>
              <a:t>(</a:t>
            </a:r>
            <a:r>
              <a:rPr lang="en-US" sz="1200" dirty="0" err="1"/>
              <a:t>credit$LIMIT_BAL</a:t>
            </a:r>
            <a:r>
              <a:rPr lang="en-US" sz="1200" dirty="0"/>
              <a:t>))/</a:t>
            </a:r>
            <a:r>
              <a:rPr lang="en-US" sz="1200" dirty="0" err="1"/>
              <a:t>sd</a:t>
            </a:r>
            <a:r>
              <a:rPr lang="en-US" sz="1200" dirty="0"/>
              <a:t>(</a:t>
            </a:r>
            <a:r>
              <a:rPr lang="en-US" sz="1200" dirty="0" err="1"/>
              <a:t>credit$LIMIT_BAL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credit$Z_AGE</a:t>
            </a:r>
            <a:r>
              <a:rPr lang="en-US" sz="1200" dirty="0"/>
              <a:t> = (</a:t>
            </a:r>
            <a:r>
              <a:rPr lang="en-US" sz="1200" dirty="0" err="1"/>
              <a:t>credit$AGE-mean</a:t>
            </a:r>
            <a:r>
              <a:rPr lang="en-US" sz="1200" dirty="0"/>
              <a:t>(</a:t>
            </a:r>
            <a:r>
              <a:rPr lang="en-US" sz="1200" dirty="0" err="1"/>
              <a:t>credit$AGE</a:t>
            </a:r>
            <a:r>
              <a:rPr lang="en-US" sz="1200" dirty="0"/>
              <a:t>))/</a:t>
            </a:r>
            <a:r>
              <a:rPr lang="en-US" sz="1200" dirty="0" err="1"/>
              <a:t>sd</a:t>
            </a:r>
            <a:r>
              <a:rPr lang="en-US" sz="1200" dirty="0"/>
              <a:t>(</a:t>
            </a:r>
            <a:r>
              <a:rPr lang="en-US" sz="1200" dirty="0" err="1"/>
              <a:t>credit$AGE</a:t>
            </a:r>
            <a:r>
              <a:rPr lang="en-US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#create training and test 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trainInd</a:t>
            </a:r>
            <a:r>
              <a:rPr lang="en-US" sz="1200" dirty="0"/>
              <a:t> = sample(</a:t>
            </a:r>
            <a:r>
              <a:rPr lang="en-US" sz="1200" dirty="0" err="1"/>
              <a:t>seq</a:t>
            </a:r>
            <a:r>
              <a:rPr lang="en-US" sz="1200" dirty="0"/>
              <a:t>(1,30000,1), .8*30000)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train = credit[</a:t>
            </a:r>
            <a:r>
              <a:rPr lang="en-US" sz="1200" dirty="0" err="1"/>
              <a:t>trainInd</a:t>
            </a:r>
            <a:r>
              <a:rPr lang="en-US" sz="12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test = credit[-</a:t>
            </a:r>
            <a:r>
              <a:rPr lang="en-US" sz="1200" dirty="0" err="1"/>
              <a:t>trainInd</a:t>
            </a:r>
            <a:r>
              <a:rPr lang="en-US" sz="1200" dirty="0"/>
              <a:t>,]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#Raw Limit and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classifications = </a:t>
            </a:r>
            <a:r>
              <a:rPr lang="en-US" sz="1200" dirty="0" err="1"/>
              <a:t>knn</a:t>
            </a:r>
            <a:r>
              <a:rPr lang="en-US" sz="1200" dirty="0"/>
              <a:t>(train[,c(2,6)],test[,c(2,6)],</a:t>
            </a:r>
            <a:r>
              <a:rPr lang="en-US" sz="1200" dirty="0" err="1"/>
              <a:t>train$default.payment.next.month,prob</a:t>
            </a:r>
            <a:r>
              <a:rPr lang="en-US" sz="1200" dirty="0"/>
              <a:t> = TRUE, k = 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classifications,test$default.payment.next.month</a:t>
            </a:r>
            <a:r>
              <a:rPr lang="en-US" sz="12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#Standardized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classifications = </a:t>
            </a:r>
            <a:r>
              <a:rPr lang="en-US" sz="1200" dirty="0" err="1"/>
              <a:t>knn</a:t>
            </a:r>
            <a:r>
              <a:rPr lang="en-US" sz="1200" dirty="0"/>
              <a:t>(train[,c(15,16)],test[,c(15,16)],</a:t>
            </a:r>
            <a:r>
              <a:rPr lang="en-US" sz="1200" dirty="0" err="1"/>
              <a:t>train$default.payment.next.month,prob</a:t>
            </a:r>
            <a:r>
              <a:rPr lang="en-US" sz="1200" dirty="0"/>
              <a:t> = TRUE, k = 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confusionMatrix</a:t>
            </a:r>
            <a:r>
              <a:rPr lang="en-US" sz="1200" dirty="0"/>
              <a:t>(table(</a:t>
            </a:r>
            <a:r>
              <a:rPr lang="en-US" sz="1200" dirty="0" err="1"/>
              <a:t>classifications,test$default.payment.next.month</a:t>
            </a:r>
            <a:r>
              <a:rPr lang="en-US" sz="1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69285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C0E9-CEEF-1B41-B09E-0BD906CA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Risk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#tune k (</a:t>
            </a:r>
            <a:r>
              <a:rPr lang="en-US" sz="1400" dirty="0" err="1"/>
              <a:t>hyperparameter</a:t>
            </a:r>
            <a:r>
              <a:rPr lang="en-US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iterations = 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numks</a:t>
            </a:r>
            <a:r>
              <a:rPr lang="en-US" sz="1400" dirty="0"/>
              <a:t> = 30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masterAcc</a:t>
            </a:r>
            <a:r>
              <a:rPr lang="en-US" sz="1400" dirty="0"/>
              <a:t> = matrix(</a:t>
            </a:r>
            <a:r>
              <a:rPr lang="en-US" sz="1400" dirty="0" err="1"/>
              <a:t>nrow</a:t>
            </a:r>
            <a:r>
              <a:rPr lang="en-US" sz="1400" dirty="0"/>
              <a:t> = iterations, </a:t>
            </a:r>
            <a:r>
              <a:rPr lang="en-US" sz="1400" dirty="0" err="1"/>
              <a:t>ncol</a:t>
            </a:r>
            <a:r>
              <a:rPr lang="en-US" sz="1400" dirty="0"/>
              <a:t> = </a:t>
            </a:r>
            <a:r>
              <a:rPr lang="en-US" sz="1400" dirty="0" err="1"/>
              <a:t>numks</a:t>
            </a:r>
            <a:r>
              <a:rPr lang="en-US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for(j in 1:iterations)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{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 err="1"/>
              <a:t>trainInd</a:t>
            </a:r>
            <a:r>
              <a:rPr lang="en-US" sz="1400" dirty="0"/>
              <a:t> = sample(</a:t>
            </a:r>
            <a:r>
              <a:rPr lang="en-US" sz="1400" dirty="0" err="1"/>
              <a:t>seq</a:t>
            </a:r>
            <a:r>
              <a:rPr lang="en-US" sz="1400" dirty="0"/>
              <a:t>(1,30000,1), .8*30000)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/>
              <a:t>train = credit[</a:t>
            </a:r>
            <a:r>
              <a:rPr lang="en-US" sz="1400" dirty="0" err="1"/>
              <a:t>trainInd</a:t>
            </a:r>
            <a:r>
              <a:rPr lang="en-US" sz="1400" dirty="0"/>
              <a:t>,]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/>
              <a:t>test = credit[-</a:t>
            </a:r>
            <a:r>
              <a:rPr lang="en-US" sz="1400" dirty="0" err="1"/>
              <a:t>trainInd</a:t>
            </a:r>
            <a:r>
              <a:rPr lang="en-US" sz="1400" dirty="0"/>
              <a:t>,]</a:t>
            </a:r>
          </a:p>
          <a:p>
            <a:pPr marL="112713" indent="0">
              <a:spcBef>
                <a:spcPts val="0"/>
              </a:spcBef>
              <a:buNone/>
            </a:pPr>
            <a:endParaRPr lang="en-US" sz="1400" dirty="0"/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/>
              <a:t>for(</a:t>
            </a:r>
            <a:r>
              <a:rPr lang="en-US" sz="1400" dirty="0" err="1"/>
              <a:t>i</a:t>
            </a:r>
            <a:r>
              <a:rPr lang="en-US" sz="1400" dirty="0"/>
              <a:t> in 1:numks)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/>
              <a:t>{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/>
              <a:t>classifications = </a:t>
            </a:r>
            <a:r>
              <a:rPr lang="en-US" sz="1400" dirty="0" err="1"/>
              <a:t>knn</a:t>
            </a:r>
            <a:r>
              <a:rPr lang="en-US" sz="1400" dirty="0"/>
              <a:t>(train[,c(2,6)],test[,c(2,6)],</a:t>
            </a:r>
            <a:r>
              <a:rPr lang="en-US" sz="1400" dirty="0" err="1"/>
              <a:t>train$default.payment.next.month,prob</a:t>
            </a:r>
            <a:r>
              <a:rPr lang="en-US" sz="1400" dirty="0"/>
              <a:t> = TRUE, k = </a:t>
            </a:r>
            <a:r>
              <a:rPr lang="en-US" sz="1400" dirty="0" err="1"/>
              <a:t>i</a:t>
            </a:r>
            <a:r>
              <a:rPr lang="en-US" sz="1400" dirty="0"/>
              <a:t>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/>
              <a:t>CM = </a:t>
            </a:r>
            <a:r>
              <a:rPr lang="en-US" sz="1400" dirty="0" err="1"/>
              <a:t>confusionMatrix</a:t>
            </a:r>
            <a:r>
              <a:rPr lang="en-US" sz="1400" dirty="0"/>
              <a:t>(table(</a:t>
            </a:r>
            <a:r>
              <a:rPr lang="en-US" sz="1400" dirty="0" err="1"/>
              <a:t>classifications,test$default.payment.next.month</a:t>
            </a:r>
            <a:r>
              <a:rPr lang="en-US" sz="1400" dirty="0"/>
              <a:t>))</a:t>
            </a:r>
          </a:p>
          <a:p>
            <a:pPr marL="112713" indent="0">
              <a:spcBef>
                <a:spcPts val="0"/>
              </a:spcBef>
              <a:buNone/>
            </a:pPr>
            <a:r>
              <a:rPr lang="en-US" sz="1400" dirty="0" err="1"/>
              <a:t>masterAcc</a:t>
            </a:r>
            <a:r>
              <a:rPr lang="en-US" sz="1400" dirty="0"/>
              <a:t>[</a:t>
            </a:r>
            <a:r>
              <a:rPr lang="en-US" sz="1400" dirty="0" err="1"/>
              <a:t>j,i</a:t>
            </a:r>
            <a:r>
              <a:rPr lang="en-US" sz="1400" dirty="0"/>
              <a:t>] = </a:t>
            </a:r>
            <a:r>
              <a:rPr lang="en-US" sz="1400" dirty="0" err="1"/>
              <a:t>CM$overall</a:t>
            </a:r>
            <a:r>
              <a:rPr lang="en-US" sz="1400" dirty="0"/>
              <a:t>[1]</a:t>
            </a:r>
          </a:p>
          <a:p>
            <a:pPr marL="112713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r>
              <a:rPr lang="en-US" sz="1400" dirty="0" err="1"/>
              <a:t>MeanAcc</a:t>
            </a:r>
            <a:r>
              <a:rPr lang="en-US" sz="1400" dirty="0"/>
              <a:t> = </a:t>
            </a:r>
            <a:r>
              <a:rPr lang="en-US" sz="1400" dirty="0" err="1"/>
              <a:t>colMeans</a:t>
            </a:r>
            <a:r>
              <a:rPr lang="en-US" sz="1400" dirty="0"/>
              <a:t>(</a:t>
            </a:r>
            <a:r>
              <a:rPr lang="en-US" sz="1400" dirty="0" err="1"/>
              <a:t>masterAcc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plot(</a:t>
            </a:r>
            <a:r>
              <a:rPr lang="en-US" sz="1400" dirty="0" err="1"/>
              <a:t>seq</a:t>
            </a:r>
            <a:r>
              <a:rPr lang="en-US" sz="1400" dirty="0"/>
              <a:t>(1,numks,1),</a:t>
            </a:r>
            <a:r>
              <a:rPr lang="en-US" sz="1400" dirty="0" err="1"/>
              <a:t>MeanAcc</a:t>
            </a:r>
            <a:r>
              <a:rPr lang="en-US" sz="1400" dirty="0"/>
              <a:t>, type = "l")</a:t>
            </a:r>
          </a:p>
        </p:txBody>
      </p:sp>
    </p:spTree>
    <p:extLst>
      <p:ext uri="{BB962C8B-B14F-4D97-AF65-F5344CB8AC3E}">
        <p14:creationId xmlns:p14="http://schemas.microsoft.com/office/powerpoint/2010/main" val="3129414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824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Multinomial Responses |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Iris Data</a:t>
            </a:r>
          </a:p>
        </p:txBody>
      </p:sp>
    </p:spTree>
    <p:extLst>
      <p:ext uri="{BB962C8B-B14F-4D97-AF65-F5344CB8AC3E}">
        <p14:creationId xmlns:p14="http://schemas.microsoft.com/office/powerpoint/2010/main" val="4076573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A320-44AD-574F-8E45-299E0BC1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9CEE-B456-8D46-887F-AD67A333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that k-NN is basically a majority rule algorithm.</a:t>
            </a:r>
          </a:p>
          <a:p>
            <a:r>
              <a:rPr lang="en-US" dirty="0"/>
              <a:t>k-NN can be used when there are more than two levels of the response (multinomial).</a:t>
            </a:r>
          </a:p>
          <a:p>
            <a:r>
              <a:rPr lang="en-US" dirty="0"/>
              <a:t>k-NN will still look that the point of interest’s k neighbors and the level with the most “votes” wins.</a:t>
            </a:r>
          </a:p>
          <a:p>
            <a:r>
              <a:rPr lang="en-US" dirty="0" err="1"/>
              <a:t>knn</a:t>
            </a:r>
            <a:r>
              <a:rPr lang="en-US" dirty="0"/>
              <a:t>() in package class still picks a result at random when there are ties.</a:t>
            </a:r>
          </a:p>
        </p:txBody>
      </p:sp>
    </p:spTree>
    <p:extLst>
      <p:ext uri="{BB962C8B-B14F-4D97-AF65-F5344CB8AC3E}">
        <p14:creationId xmlns:p14="http://schemas.microsoft.com/office/powerpoint/2010/main" val="883168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8EB50-FDB7-794E-BA9D-DC632239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1524000"/>
            <a:ext cx="7477125" cy="5019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1E199-2786-7749-BD33-701AB44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Iris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5A87E-E7C9-FA44-BC9A-58DBF7291D6E}"/>
              </a:ext>
            </a:extLst>
          </p:cNvPr>
          <p:cNvSpPr/>
          <p:nvPr/>
        </p:nvSpPr>
        <p:spPr>
          <a:xfrm>
            <a:off x="7315200" y="3352800"/>
            <a:ext cx="907378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79AA07-0CBF-4F4C-BEC4-4E0EB614964D}"/>
              </a:ext>
            </a:extLst>
          </p:cNvPr>
          <p:cNvSpPr/>
          <p:nvPr/>
        </p:nvSpPr>
        <p:spPr>
          <a:xfrm>
            <a:off x="4306874" y="4246418"/>
            <a:ext cx="152400" cy="152400"/>
          </a:xfrm>
          <a:prstGeom prst="ellipse">
            <a:avLst/>
          </a:prstGeom>
          <a:solidFill>
            <a:srgbClr val="FF4F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659062-6A95-3F49-B836-741AABD54EE6}"/>
              </a:ext>
            </a:extLst>
          </p:cNvPr>
          <p:cNvSpPr/>
          <p:nvPr/>
        </p:nvSpPr>
        <p:spPr>
          <a:xfrm>
            <a:off x="4194149" y="4114800"/>
            <a:ext cx="377851" cy="4156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28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4C1B-13F8-874A-B193-6415FA11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Iris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0537" y="2514600"/>
            <a:ext cx="8229600" cy="2286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#Iris Example Classification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#Plot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Sepal.Length</a:t>
            </a:r>
            <a:r>
              <a:rPr lang="en-US" sz="2000" dirty="0"/>
              <a:t> = 6.20 , </a:t>
            </a:r>
            <a:r>
              <a:rPr lang="en-US" sz="2000" dirty="0" err="1"/>
              <a:t>Sepal.Width</a:t>
            </a:r>
            <a:r>
              <a:rPr lang="en-US" sz="2000" dirty="0"/>
              <a:t> = 2.80 )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knn</a:t>
            </a:r>
            <a:r>
              <a:rPr lang="en-US" sz="2000" dirty="0"/>
              <a:t>(iris[,c(1,2)], </a:t>
            </a:r>
            <a:r>
              <a:rPr lang="en-US" sz="2000" dirty="0" err="1"/>
              <a:t>df</a:t>
            </a:r>
            <a:r>
              <a:rPr lang="en-US" sz="2000" dirty="0"/>
              <a:t>, </a:t>
            </a:r>
            <a:r>
              <a:rPr lang="en-US" sz="2000" dirty="0" err="1"/>
              <a:t>iris$Species</a:t>
            </a:r>
            <a:r>
              <a:rPr lang="en-US" sz="2000" dirty="0"/>
              <a:t>, k = 3, </a:t>
            </a:r>
            <a:r>
              <a:rPr lang="en-US" sz="2000" dirty="0" err="1"/>
              <a:t>prob</a:t>
            </a:r>
            <a:r>
              <a:rPr lang="en-US" sz="2000" dirty="0"/>
              <a:t> = 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knn</a:t>
            </a:r>
            <a:r>
              <a:rPr lang="en-US" sz="2000" dirty="0"/>
              <a:t>(iris[,c(1,2)], </a:t>
            </a:r>
            <a:r>
              <a:rPr lang="en-US" sz="2000" dirty="0" err="1"/>
              <a:t>df</a:t>
            </a:r>
            <a:r>
              <a:rPr lang="en-US" sz="2000" dirty="0"/>
              <a:t>, </a:t>
            </a:r>
            <a:r>
              <a:rPr lang="en-US" sz="2000" dirty="0" err="1"/>
              <a:t>iris$Species</a:t>
            </a:r>
            <a:r>
              <a:rPr lang="en-US" sz="2000" dirty="0"/>
              <a:t>, k = 15, </a:t>
            </a:r>
            <a:r>
              <a:rPr lang="en-US" sz="2000" dirty="0" err="1"/>
              <a:t>prob</a:t>
            </a:r>
            <a:r>
              <a:rPr lang="en-US" sz="2000" dirty="0"/>
              <a:t> =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419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8EB50-FDB7-794E-BA9D-DC632239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1524000"/>
            <a:ext cx="7477125" cy="5019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1E199-2786-7749-BD33-701AB44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Iris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5A87E-E7C9-FA44-BC9A-58DBF7291D6E}"/>
              </a:ext>
            </a:extLst>
          </p:cNvPr>
          <p:cNvSpPr/>
          <p:nvPr/>
        </p:nvSpPr>
        <p:spPr>
          <a:xfrm>
            <a:off x="7315200" y="3352800"/>
            <a:ext cx="907378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B89425-91AC-154D-B684-A192CCC4D12C}"/>
              </a:ext>
            </a:extLst>
          </p:cNvPr>
          <p:cNvSpPr/>
          <p:nvPr/>
        </p:nvSpPr>
        <p:spPr>
          <a:xfrm>
            <a:off x="2667000" y="2362200"/>
            <a:ext cx="152400" cy="152400"/>
          </a:xfrm>
          <a:prstGeom prst="ellipse">
            <a:avLst/>
          </a:prstGeom>
          <a:solidFill>
            <a:srgbClr val="FF4F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DAE05E-B877-874A-B45D-798D89418F92}"/>
              </a:ext>
            </a:extLst>
          </p:cNvPr>
          <p:cNvSpPr/>
          <p:nvPr/>
        </p:nvSpPr>
        <p:spPr>
          <a:xfrm>
            <a:off x="2191335" y="1927567"/>
            <a:ext cx="1078054" cy="10780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4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Using </a:t>
            </a:r>
            <a:br>
              <a:rPr lang="en-US" dirty="0"/>
            </a:br>
            <a:r>
              <a:rPr lang="en-US" dirty="0"/>
              <a:t>K Nearest Neighbors (k-NN)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91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8EB50-FDB7-794E-BA9D-DC632239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1524000"/>
            <a:ext cx="7477125" cy="5019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1E199-2786-7749-BD33-701AB44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Iris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5A87E-E7C9-FA44-BC9A-58DBF7291D6E}"/>
              </a:ext>
            </a:extLst>
          </p:cNvPr>
          <p:cNvSpPr/>
          <p:nvPr/>
        </p:nvSpPr>
        <p:spPr>
          <a:xfrm>
            <a:off x="7315200" y="3352800"/>
            <a:ext cx="907378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70E381-218F-6A44-A8D9-F775C3BE8B03}"/>
              </a:ext>
            </a:extLst>
          </p:cNvPr>
          <p:cNvSpPr/>
          <p:nvPr/>
        </p:nvSpPr>
        <p:spPr>
          <a:xfrm>
            <a:off x="3276600" y="3733800"/>
            <a:ext cx="152400" cy="152400"/>
          </a:xfrm>
          <a:prstGeom prst="ellipse">
            <a:avLst/>
          </a:prstGeom>
          <a:solidFill>
            <a:srgbClr val="FF4F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15488C-3CAC-D548-844B-B233B599C479}"/>
              </a:ext>
            </a:extLst>
          </p:cNvPr>
          <p:cNvSpPr/>
          <p:nvPr/>
        </p:nvSpPr>
        <p:spPr>
          <a:xfrm>
            <a:off x="2911734" y="3340358"/>
            <a:ext cx="882133" cy="882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0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8EB50-FDB7-794E-BA9D-DC632239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1524000"/>
            <a:ext cx="7477125" cy="5019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1E199-2786-7749-BD33-701AB44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Iris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5A87E-E7C9-FA44-BC9A-58DBF7291D6E}"/>
              </a:ext>
            </a:extLst>
          </p:cNvPr>
          <p:cNvSpPr/>
          <p:nvPr/>
        </p:nvSpPr>
        <p:spPr>
          <a:xfrm>
            <a:off x="7315200" y="3352800"/>
            <a:ext cx="907378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70E381-218F-6A44-A8D9-F775C3BE8B03}"/>
              </a:ext>
            </a:extLst>
          </p:cNvPr>
          <p:cNvSpPr/>
          <p:nvPr/>
        </p:nvSpPr>
        <p:spPr>
          <a:xfrm>
            <a:off x="3276600" y="3733800"/>
            <a:ext cx="152400" cy="152400"/>
          </a:xfrm>
          <a:prstGeom prst="ellipse">
            <a:avLst/>
          </a:prstGeom>
          <a:solidFill>
            <a:srgbClr val="FF4F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15488C-3CAC-D548-844B-B233B599C479}"/>
              </a:ext>
            </a:extLst>
          </p:cNvPr>
          <p:cNvSpPr/>
          <p:nvPr/>
        </p:nvSpPr>
        <p:spPr>
          <a:xfrm>
            <a:off x="2618353" y="3015445"/>
            <a:ext cx="1531959" cy="15319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20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098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Archeology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733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Pottery Excavation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sz="1600" dirty="0"/>
              <a:t>Pottery shards are collected from four sites in the British Isles:</a:t>
            </a:r>
          </a:p>
          <a:p>
            <a:pPr lvl="1"/>
            <a:r>
              <a:rPr lang="en-US" sz="1400" dirty="0"/>
              <a:t>L: </a:t>
            </a:r>
            <a:r>
              <a:rPr lang="en-US" sz="1400" dirty="0" err="1"/>
              <a:t>Llanedyrn</a:t>
            </a:r>
            <a:endParaRPr lang="en-US" sz="1400" dirty="0"/>
          </a:p>
          <a:p>
            <a:pPr lvl="1"/>
            <a:r>
              <a:rPr lang="en-US" sz="1400" dirty="0"/>
              <a:t>C: </a:t>
            </a:r>
            <a:r>
              <a:rPr lang="en-US" sz="1400" dirty="0" err="1"/>
              <a:t>Caldicot</a:t>
            </a:r>
            <a:endParaRPr lang="en-US" sz="1400" dirty="0"/>
          </a:p>
          <a:p>
            <a:pPr lvl="1"/>
            <a:r>
              <a:rPr lang="en-US" sz="1400" dirty="0"/>
              <a:t>I: Isle Thorns</a:t>
            </a:r>
          </a:p>
          <a:p>
            <a:pPr lvl="1"/>
            <a:r>
              <a:rPr lang="en-US" sz="1400" dirty="0"/>
              <a:t>A: Ashley Rails</a:t>
            </a:r>
          </a:p>
          <a:p>
            <a:r>
              <a:rPr lang="en-US" sz="1600" dirty="0"/>
              <a:t>Each pottery sample was returned to the laboratory for chemical assay. In these assays the concentrations of five different chemicals were determined:</a:t>
            </a:r>
          </a:p>
          <a:p>
            <a:pPr lvl="1"/>
            <a:r>
              <a:rPr lang="en-US" sz="1400" dirty="0"/>
              <a:t>Al: Aluminum</a:t>
            </a:r>
          </a:p>
          <a:p>
            <a:pPr lvl="1"/>
            <a:r>
              <a:rPr lang="en-US" sz="1400" dirty="0"/>
              <a:t>Fe: Iron</a:t>
            </a:r>
          </a:p>
          <a:p>
            <a:pPr lvl="1"/>
            <a:r>
              <a:rPr lang="en-US" sz="1400" dirty="0"/>
              <a:t>Mg: Magnesium</a:t>
            </a:r>
          </a:p>
          <a:p>
            <a:pPr lvl="1"/>
            <a:r>
              <a:rPr lang="en-US" sz="1400" dirty="0"/>
              <a:t>Ca: Calcium</a:t>
            </a:r>
          </a:p>
          <a:p>
            <a:pPr lvl="1"/>
            <a:r>
              <a:rPr lang="en-US" sz="1400" dirty="0"/>
              <a:t>Na: Sodium</a:t>
            </a:r>
          </a:p>
          <a:p>
            <a:r>
              <a:rPr lang="en-US" sz="1600" dirty="0"/>
              <a:t>QOI: We have found a piece of pottery with the following chemical composition:</a:t>
            </a:r>
          </a:p>
          <a:p>
            <a:pPr lvl="1"/>
            <a:r>
              <a:rPr lang="en-US" sz="1400" dirty="0"/>
              <a:t>Al:  12.3   Fe:  6.7    Mg:  4.9    Ca:  0.10    Na:   0.11</a:t>
            </a:r>
          </a:p>
          <a:p>
            <a:r>
              <a:rPr lang="en-US" sz="1600" dirty="0"/>
              <a:t>What is the best guess as to its origin?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9B1D4-4D9B-CF40-8187-9B2079D5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9155"/>
            <a:ext cx="2591845" cy="314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F62DF-E310-A949-A08F-04A7BC57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76800"/>
            <a:ext cx="2590800" cy="17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4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5DFF-D425-9943-9F36-8E0CAAB6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Pottery Excavation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8B1D6-3ACF-814F-9EE9-26DE31B45CB6}"/>
              </a:ext>
            </a:extLst>
          </p:cNvPr>
          <p:cNvSpPr txBox="1"/>
          <p:nvPr/>
        </p:nvSpPr>
        <p:spPr>
          <a:xfrm>
            <a:off x="5105400" y="3737764"/>
            <a:ext cx="32004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Data is in pottery_data.csv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C9E8E92-6E42-C647-AC62-D0A025BC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6109"/>
            <a:ext cx="2564018" cy="51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3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2475-3076-CA46-A55F-27BBAD98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Pottery Excavation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Internal cross validation: 26-fold CV</a:t>
            </a:r>
          </a:p>
          <a:p>
            <a:pPr marL="0" indent="0">
              <a:buNone/>
            </a:pPr>
            <a:r>
              <a:rPr lang="en-US" sz="1800" dirty="0" err="1"/>
              <a:t>confusionMatrix</a:t>
            </a:r>
            <a:r>
              <a:rPr lang="en-US" sz="1800" dirty="0"/>
              <a:t>(table(knn.cv(pottery[,1:5],</a:t>
            </a:r>
            <a:r>
              <a:rPr lang="en-US" sz="1800" dirty="0" err="1"/>
              <a:t>pottery$Site</a:t>
            </a:r>
            <a:r>
              <a:rPr lang="en-US" sz="1800" dirty="0"/>
              <a:t>, k = 3), </a:t>
            </a:r>
            <a:r>
              <a:rPr lang="en-US" sz="1800" dirty="0" err="1"/>
              <a:t>pottery$Site</a:t>
            </a:r>
            <a:r>
              <a:rPr lang="en-US" sz="18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481D4-6CC9-1747-BD0E-2DEC5CA1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84"/>
          <a:stretch/>
        </p:blipFill>
        <p:spPr>
          <a:xfrm>
            <a:off x="2757108" y="2821004"/>
            <a:ext cx="4045952" cy="3503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81D94-09E5-624E-A4F4-A2672353E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35" b="77216"/>
          <a:stretch/>
        </p:blipFill>
        <p:spPr>
          <a:xfrm>
            <a:off x="958547" y="3190337"/>
            <a:ext cx="1568824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F2B2B8-2B24-DA40-B2CD-912114A8B4F2}"/>
                  </a:ext>
                </a:extLst>
              </p:cNvPr>
              <p:cNvSpPr txBox="1"/>
              <p:nvPr/>
            </p:nvSpPr>
            <p:spPr>
              <a:xfrm>
                <a:off x="5824670" y="4054197"/>
                <a:ext cx="28621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𝑆𝑝𝑒𝑐𝑖𝑓𝑖𝑐𝑖𝑡𝑦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=.85714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F2B2B8-2B24-DA40-B2CD-912114A8B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70" y="4054197"/>
                <a:ext cx="2862130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8A0241-ED0F-F74C-AB1A-192A0286CAAC}"/>
                  </a:ext>
                </a:extLst>
              </p:cNvPr>
              <p:cNvSpPr/>
              <p:nvPr/>
            </p:nvSpPr>
            <p:spPr>
              <a:xfrm>
                <a:off x="6400800" y="3060658"/>
                <a:ext cx="2177969" cy="610936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𝑆𝑒𝑛𝑠𝑖𝑡𝑖𝑣𝑖𝑡𝑦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8A0241-ED0F-F74C-AB1A-192A0286C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060658"/>
                <a:ext cx="2177969" cy="610936"/>
              </a:xfrm>
              <a:prstGeom prst="rect">
                <a:avLst/>
              </a:prstGeom>
              <a:blipFill>
                <a:blip r:embed="rId4"/>
                <a:stretch>
                  <a:fillRect r="-5263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8A92768-EFEB-D346-92BB-9A7A8735E0B6}"/>
              </a:ext>
            </a:extLst>
          </p:cNvPr>
          <p:cNvSpPr txBox="1"/>
          <p:nvPr/>
        </p:nvSpPr>
        <p:spPr>
          <a:xfrm>
            <a:off x="1057159" y="2821005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Actual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59945-839F-6C4F-BF1D-7E9DEBC92B25}"/>
              </a:ext>
            </a:extLst>
          </p:cNvPr>
          <p:cNvSpPr txBox="1"/>
          <p:nvPr/>
        </p:nvSpPr>
        <p:spPr>
          <a:xfrm rot="16200000">
            <a:off x="176229" y="3691471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Classified</a:t>
            </a:r>
          </a:p>
        </p:txBody>
      </p:sp>
    </p:spTree>
    <p:extLst>
      <p:ext uri="{BB962C8B-B14F-4D97-AF65-F5344CB8AC3E}">
        <p14:creationId xmlns:p14="http://schemas.microsoft.com/office/powerpoint/2010/main" val="2749744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1478-135C-FD40-B6E4-565BD3BD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Pottery Excavation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18572"/>
          </a:xfrm>
        </p:spPr>
        <p:txBody>
          <a:bodyPr>
            <a:noAutofit/>
          </a:bodyPr>
          <a:lstStyle/>
          <a:p>
            <a:r>
              <a:rPr lang="en-US" sz="2000" dirty="0"/>
              <a:t>QOI: We have found a piece of pottery with the following chemical composition:</a:t>
            </a:r>
          </a:p>
          <a:p>
            <a:pPr lvl="1"/>
            <a:r>
              <a:rPr lang="en-US" sz="1800" dirty="0"/>
              <a:t>Al = 21   Fe =  6.7   Mg =  4.9   Ca =  0.10   Na = 0.11</a:t>
            </a:r>
          </a:p>
          <a:p>
            <a:r>
              <a:rPr lang="en-US" sz="2000" dirty="0"/>
              <a:t>What is the best guess as to its origin?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924B0-1F83-9C42-83CB-793FDA9FADEC}"/>
              </a:ext>
            </a:extLst>
          </p:cNvPr>
          <p:cNvSpPr/>
          <p:nvPr/>
        </p:nvSpPr>
        <p:spPr>
          <a:xfrm>
            <a:off x="457198" y="3115556"/>
            <a:ext cx="8229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QOI = </a:t>
            </a:r>
            <a:r>
              <a:rPr lang="en-US" dirty="0" err="1"/>
              <a:t>data.frame</a:t>
            </a:r>
            <a:r>
              <a:rPr lang="en-US" dirty="0"/>
              <a:t>(Al = 21, Fe = 6.7, Mg = 4.9, Ca = 0.10, Na = 0.11)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C8B4AA-566A-C142-9617-2DB214AB9085}"/>
              </a:ext>
            </a:extLst>
          </p:cNvPr>
          <p:cNvSpPr/>
          <p:nvPr/>
        </p:nvSpPr>
        <p:spPr>
          <a:xfrm>
            <a:off x="457199" y="4060396"/>
            <a:ext cx="8229599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knn</a:t>
            </a:r>
            <a:r>
              <a:rPr lang="en-US" dirty="0"/>
              <a:t>(pottery[,1:5],</a:t>
            </a:r>
            <a:r>
              <a:rPr lang="en-US" dirty="0" err="1"/>
              <a:t>QOI,pottery$Site</a:t>
            </a:r>
            <a:r>
              <a:rPr lang="en-US" dirty="0"/>
              <a:t>, </a:t>
            </a:r>
            <a:r>
              <a:rPr lang="en-US" dirty="0" err="1"/>
              <a:t>prob</a:t>
            </a:r>
            <a:r>
              <a:rPr lang="en-US" dirty="0"/>
              <a:t> = TRUE, k = 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B621C5-A26C-D34A-9C33-8F360CC98956}"/>
              </a:ext>
            </a:extLst>
          </p:cNvPr>
          <p:cNvSpPr/>
          <p:nvPr/>
        </p:nvSpPr>
        <p:spPr>
          <a:xfrm>
            <a:off x="461373" y="3587976"/>
            <a:ext cx="8225425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knn</a:t>
            </a:r>
            <a:r>
              <a:rPr lang="en-US" dirty="0"/>
              <a:t>(pottery[,1:5],</a:t>
            </a:r>
            <a:r>
              <a:rPr lang="en-US" dirty="0" err="1"/>
              <a:t>QOI,pottery$Site</a:t>
            </a:r>
            <a:r>
              <a:rPr lang="en-US" dirty="0"/>
              <a:t>, </a:t>
            </a:r>
            <a:r>
              <a:rPr lang="en-US" dirty="0" err="1"/>
              <a:t>prob</a:t>
            </a:r>
            <a:r>
              <a:rPr lang="en-US" dirty="0"/>
              <a:t> = TRUE, k = 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35E75-ADAB-5B4C-B384-EEC0B9AD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5286409"/>
            <a:ext cx="2438400" cy="14343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3EDF8E-370A-C842-9974-B31AE7FFCB49}"/>
              </a:ext>
            </a:extLst>
          </p:cNvPr>
          <p:cNvSpPr/>
          <p:nvPr/>
        </p:nvSpPr>
        <p:spPr>
          <a:xfrm>
            <a:off x="457198" y="4534904"/>
            <a:ext cx="82296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Given the chemical makeup of this shard of pottery, with 5-NN classification, there is some evidence to suggests that the shard is from </a:t>
            </a:r>
            <a:r>
              <a:rPr lang="en-US" dirty="0" err="1"/>
              <a:t>Llanedyrn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23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051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6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| k-NN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sz="1800" dirty="0"/>
              <a:t>Assume we would like to predict (classify) a person’s qualification for a credit card (categorical: yes/no) based on two continuous variables: income and credit score.</a:t>
            </a:r>
          </a:p>
          <a:p>
            <a:r>
              <a:rPr lang="en-US" sz="1800" dirty="0"/>
              <a:t>The person has an income of $92K and a credit score of 694.</a:t>
            </a:r>
          </a:p>
          <a:p>
            <a:r>
              <a:rPr lang="en-US" sz="1800" dirty="0"/>
              <a:t>One intuitive strategy may be to simply find other people who have applied and been accepted or denied the credit card and compare them to our subject. </a:t>
            </a:r>
          </a:p>
          <a:p>
            <a:r>
              <a:rPr lang="en-US" sz="1800" dirty="0"/>
              <a:t>Consider the plot to the right where we have observed 11 applicants and recorded their credit rating, income and qualification status.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090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FAE5-76CA-C44C-BF10-C6082949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9B4E-09F2-6C49-BA4B-12C7D25A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dimensions are present the easier it is for an observation to be isolated.</a:t>
            </a:r>
          </a:p>
          <a:p>
            <a:r>
              <a:rPr lang="en-US" dirty="0"/>
              <a:t>In general, as the dimensions increase, the sample size must also increase substantially in order to provide a setting such that each observation has other observations in the sample that are similar to them in those recorded dimensions.</a:t>
            </a:r>
          </a:p>
          <a:p>
            <a:r>
              <a:rPr lang="en-US" dirty="0"/>
              <a:t>Let’s look at an example.</a:t>
            </a:r>
          </a:p>
        </p:txBody>
      </p:sp>
    </p:spTree>
    <p:extLst>
      <p:ext uri="{BB962C8B-B14F-4D97-AF65-F5344CB8AC3E}">
        <p14:creationId xmlns:p14="http://schemas.microsoft.com/office/powerpoint/2010/main" val="19859376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BCDB-4E0E-184D-89D3-C9CC89AA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8723-3612-9541-8FD3-9EC601709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an example here where we show a 2D plot and conclude that we would not feel comfortable classifying an outlier in one of two well defined clusters because it is too far away.</a:t>
            </a:r>
          </a:p>
          <a:p>
            <a:r>
              <a:rPr lang="en-US" dirty="0"/>
              <a:t>This can extend to where we think things are ”close” in two dimensions but can be very far in 3D. We need to show this with a 2D and 3D plot.</a:t>
            </a:r>
          </a:p>
        </p:txBody>
      </p:sp>
    </p:spTree>
    <p:extLst>
      <p:ext uri="{BB962C8B-B14F-4D97-AF65-F5344CB8AC3E}">
        <p14:creationId xmlns:p14="http://schemas.microsoft.com/office/powerpoint/2010/main" val="3663457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5D500-A4F4-FF40-8420-96818E51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21" y="2331292"/>
            <a:ext cx="4035679" cy="3612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9D386-F0CE-5D48-ABF7-9052A9B0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31292"/>
            <a:ext cx="4041694" cy="3612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5610E-F48E-4443-92DE-91327576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Pottery Example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36009B-03EC-5A46-AF0C-A403EC1F9C92}"/>
              </a:ext>
            </a:extLst>
          </p:cNvPr>
          <p:cNvCxnSpPr/>
          <p:nvPr/>
        </p:nvCxnSpPr>
        <p:spPr>
          <a:xfrm>
            <a:off x="4572000" y="1676400"/>
            <a:ext cx="0" cy="48768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A9112-80B1-244E-B7B4-A1938EAEDAF4}"/>
              </a:ext>
            </a:extLst>
          </p:cNvPr>
          <p:cNvSpPr txBox="1"/>
          <p:nvPr/>
        </p:nvSpPr>
        <p:spPr>
          <a:xfrm>
            <a:off x="1447800" y="1676400"/>
            <a:ext cx="1846545" cy="359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Five dimensions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22B76-B71C-A348-959C-0F816109B827}"/>
              </a:ext>
            </a:extLst>
          </p:cNvPr>
          <p:cNvSpPr txBox="1"/>
          <p:nvPr/>
        </p:nvSpPr>
        <p:spPr>
          <a:xfrm>
            <a:off x="6096000" y="1636097"/>
            <a:ext cx="1828800" cy="400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Two dimensions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6CDF0-6B02-F548-BF6B-B0A78B5393D8}"/>
              </a:ext>
            </a:extLst>
          </p:cNvPr>
          <p:cNvSpPr/>
          <p:nvPr/>
        </p:nvSpPr>
        <p:spPr>
          <a:xfrm>
            <a:off x="1143000" y="3689398"/>
            <a:ext cx="838200" cy="17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09BB0B-52FF-3942-ABA1-265E7E36B458}"/>
              </a:ext>
            </a:extLst>
          </p:cNvPr>
          <p:cNvSpPr/>
          <p:nvPr/>
        </p:nvSpPr>
        <p:spPr>
          <a:xfrm>
            <a:off x="5384112" y="3696144"/>
            <a:ext cx="922020" cy="17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ECE8F8-97B4-564D-8059-D992991C463F}"/>
              </a:ext>
            </a:extLst>
          </p:cNvPr>
          <p:cNvSpPr/>
          <p:nvPr/>
        </p:nvSpPr>
        <p:spPr>
          <a:xfrm>
            <a:off x="4650326" y="4832960"/>
            <a:ext cx="2885804" cy="415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46DD4-B8F0-0640-85E9-0AB3F2D8E13E}"/>
              </a:ext>
            </a:extLst>
          </p:cNvPr>
          <p:cNvSpPr/>
          <p:nvPr/>
        </p:nvSpPr>
        <p:spPr>
          <a:xfrm>
            <a:off x="457200" y="4822522"/>
            <a:ext cx="2837145" cy="413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277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00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610E-F48E-4443-92DE-91327576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Pottery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88400-933B-4B4E-9713-03406436BE57}"/>
              </a:ext>
            </a:extLst>
          </p:cNvPr>
          <p:cNvSpPr txBox="1"/>
          <p:nvPr/>
        </p:nvSpPr>
        <p:spPr>
          <a:xfrm>
            <a:off x="685800" y="1752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the curse of dimensionality.  </a:t>
            </a:r>
          </a:p>
        </p:txBody>
      </p:sp>
    </p:spTree>
    <p:extLst>
      <p:ext uri="{BB962C8B-B14F-4D97-AF65-F5344CB8AC3E}">
        <p14:creationId xmlns:p14="http://schemas.microsoft.com/office/powerpoint/2010/main" val="428525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EAC982-03D2-BB49-8759-309BABA8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568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C75A8-F8C3-D741-8170-C503B4B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| k-NN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6A0-5F04-DE44-AB8A-01CA9CFE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Autofit/>
          </a:bodyPr>
          <a:lstStyle/>
          <a:p>
            <a:r>
              <a:rPr lang="en-US" sz="1800" dirty="0"/>
              <a:t>Assume we would like to predict (classify) a person’s qualification for a credit card (categorical: yes/no) based on two continuous variables: income and credit score.</a:t>
            </a:r>
          </a:p>
          <a:p>
            <a:r>
              <a:rPr lang="en-US" sz="1800" dirty="0"/>
              <a:t>Our strategy will be to simply find the three “closest” applicants and let majority rule on whether we will predict that this person qualifies.</a:t>
            </a:r>
          </a:p>
          <a:p>
            <a:r>
              <a:rPr lang="en-US" sz="1800" dirty="0"/>
              <a:t>First we will plot the subject on the plot.</a:t>
            </a:r>
          </a:p>
          <a:p>
            <a:r>
              <a:rPr lang="en-US" sz="1800" dirty="0"/>
              <a:t>We will then find the three “closest” subjects in terms of income and credit rating.</a:t>
            </a:r>
          </a:p>
          <a:p>
            <a:r>
              <a:rPr lang="en-US" sz="1800" dirty="0"/>
              <a:t>But what do we mean by “closest”?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11632E-126C-1B4F-BE56-1E876CD2DD9D}"/>
              </a:ext>
            </a:extLst>
          </p:cNvPr>
          <p:cNvSpPr/>
          <p:nvPr/>
        </p:nvSpPr>
        <p:spPr>
          <a:xfrm>
            <a:off x="6344519" y="3425438"/>
            <a:ext cx="141784" cy="1559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79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Southern Methodist University palette">
      <a:dk1>
        <a:srgbClr val="000000"/>
      </a:dk1>
      <a:lt1>
        <a:srgbClr val="FFFFFF"/>
      </a:lt1>
      <a:dk2>
        <a:srgbClr val="303651"/>
      </a:dk2>
      <a:lt2>
        <a:srgbClr val="8EB8E5"/>
      </a:lt2>
      <a:accent1>
        <a:srgbClr val="344CA1"/>
      </a:accent1>
      <a:accent2>
        <a:srgbClr val="DDCBA3"/>
      </a:accent2>
      <a:accent3>
        <a:srgbClr val="CC0034"/>
      </a:accent3>
      <a:accent4>
        <a:srgbClr val="928981"/>
      </a:accent4>
      <a:accent5>
        <a:srgbClr val="F9CA12"/>
      </a:accent5>
      <a:accent6>
        <a:srgbClr val="404041"/>
      </a:accent6>
      <a:hlink>
        <a:srgbClr val="0562C1"/>
      </a:hlink>
      <a:folHlink>
        <a:srgbClr val="0563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</TotalTime>
  <Words>5783</Words>
  <Application>Microsoft Macintosh PowerPoint</Application>
  <PresentationFormat>On-screen Show (4:3)</PresentationFormat>
  <Paragraphs>609</Paragraphs>
  <Slides>84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Cambria Math</vt:lpstr>
      <vt:lpstr>1_Body Slides</vt:lpstr>
      <vt:lpstr>Classification</vt:lpstr>
      <vt:lpstr>The Data Science Pipeline</vt:lpstr>
      <vt:lpstr>Vocabulary</vt:lpstr>
      <vt:lpstr>Vocabulary</vt:lpstr>
      <vt:lpstr>Classification</vt:lpstr>
      <vt:lpstr>PowerPoint Presentation</vt:lpstr>
      <vt:lpstr>Classification Using  K Nearest Neighbors (k-NN)</vt:lpstr>
      <vt:lpstr>Classification | k-NN Strategy</vt:lpstr>
      <vt:lpstr>Classification | k-NN Strategy</vt:lpstr>
      <vt:lpstr>Classification | Euclidean Distance</vt:lpstr>
      <vt:lpstr>Classification | 3-NN Result</vt:lpstr>
      <vt:lpstr>PowerPoint Presentation</vt:lpstr>
      <vt:lpstr>Classification | 5-NN Result</vt:lpstr>
      <vt:lpstr>Classification | 5-NN Result</vt:lpstr>
      <vt:lpstr>PowerPoint Presentation</vt:lpstr>
      <vt:lpstr>k-NN in R Using  the Class Package</vt:lpstr>
      <vt:lpstr>knn() in Class Package</vt:lpstr>
      <vt:lpstr>Classification | k-NN Result</vt:lpstr>
      <vt:lpstr>Classification | k-NN Result</vt:lpstr>
      <vt:lpstr>PowerPoint Presentation</vt:lpstr>
      <vt:lpstr>Example | Classifying Iris Data</vt:lpstr>
      <vt:lpstr>Versicolor v. Virginica</vt:lpstr>
      <vt:lpstr>Versicolor v. Virginica</vt:lpstr>
      <vt:lpstr>Versicolor v. Virginica</vt:lpstr>
      <vt:lpstr>PowerPoint Presentation</vt:lpstr>
      <vt:lpstr>Evaluating the Model</vt:lpstr>
      <vt:lpstr>Strategy/Philosophy</vt:lpstr>
      <vt:lpstr>Example: Versicolor v. Virginica</vt:lpstr>
      <vt:lpstr>Example: Versicolor v. Virginica</vt:lpstr>
      <vt:lpstr>Example: Versicolor v. Virginica</vt:lpstr>
      <vt:lpstr>Example: Versicolor v. Virginica</vt:lpstr>
      <vt:lpstr>Example: Versicolor v. Virginica</vt:lpstr>
      <vt:lpstr>Example: Versicolor v. Virginica</vt:lpstr>
      <vt:lpstr>Example: Versicolor v. Virginica</vt:lpstr>
      <vt:lpstr>PowerPoint Presentation</vt:lpstr>
      <vt:lpstr>Other Classification Statistics</vt:lpstr>
      <vt:lpstr>Classification Statistics</vt:lpstr>
      <vt:lpstr>Classification Statistics</vt:lpstr>
      <vt:lpstr>PowerPoint Presentation</vt:lpstr>
      <vt:lpstr>Internal/Leave One Out CV</vt:lpstr>
      <vt:lpstr>External CV</vt:lpstr>
      <vt:lpstr>External CV</vt:lpstr>
      <vt:lpstr>External CV</vt:lpstr>
      <vt:lpstr>External CV</vt:lpstr>
      <vt:lpstr> Internal CV/Leave One Out</vt:lpstr>
      <vt:lpstr> Internal CV/Leave One Out</vt:lpstr>
      <vt:lpstr> Internal CV/Leave One Out</vt:lpstr>
      <vt:lpstr> Internal CV/Leave One Out</vt:lpstr>
      <vt:lpstr>Example: Qualify Data</vt:lpstr>
      <vt:lpstr>Example: Qualify Data</vt:lpstr>
      <vt:lpstr>Example: Qualify Data</vt:lpstr>
      <vt:lpstr>Example: Qualify Data</vt:lpstr>
      <vt:lpstr>Example: Qualify Data</vt:lpstr>
      <vt:lpstr>Example: Qualify Data</vt:lpstr>
      <vt:lpstr>PowerPoint Presentation</vt:lpstr>
      <vt:lpstr>Standardization</vt:lpstr>
      <vt:lpstr>Classification | k-NN Result</vt:lpstr>
      <vt:lpstr>Classification | k-NN Result</vt:lpstr>
      <vt:lpstr>PowerPoint Presentation</vt:lpstr>
      <vt:lpstr>Example</vt:lpstr>
      <vt:lpstr>Default Risk</vt:lpstr>
      <vt:lpstr>Default Risk</vt:lpstr>
      <vt:lpstr>Default Risk</vt:lpstr>
      <vt:lpstr>PowerPoint Presentation</vt:lpstr>
      <vt:lpstr>Multinomial Responses | Example</vt:lpstr>
      <vt:lpstr>Multinomial Response</vt:lpstr>
      <vt:lpstr>Example: Iris Data</vt:lpstr>
      <vt:lpstr>Example: Iris Data</vt:lpstr>
      <vt:lpstr>Example: Iris Data</vt:lpstr>
      <vt:lpstr>Example: Iris Data</vt:lpstr>
      <vt:lpstr>Example: Iris Data</vt:lpstr>
      <vt:lpstr>PowerPoint Presentation</vt:lpstr>
      <vt:lpstr>Example</vt:lpstr>
      <vt:lpstr>Example: Pottery Excavation</vt:lpstr>
      <vt:lpstr>Example: Pottery Excavation</vt:lpstr>
      <vt:lpstr>Example: Pottery Excavation</vt:lpstr>
      <vt:lpstr>Example: Pottery Excavation</vt:lpstr>
      <vt:lpstr>PowerPoint Presentation</vt:lpstr>
      <vt:lpstr>Curse of Dimensionality</vt:lpstr>
      <vt:lpstr>Curse of Dimensionality</vt:lpstr>
      <vt:lpstr>Curse of Dimensionality</vt:lpstr>
      <vt:lpstr>Pottery Example</vt:lpstr>
      <vt:lpstr>PowerPoint Presentation</vt:lpstr>
      <vt:lpstr>Pottery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Microsoft Office User</cp:lastModifiedBy>
  <cp:revision>320</cp:revision>
  <dcterms:created xsi:type="dcterms:W3CDTF">2016-03-21T14:12:59Z</dcterms:created>
  <dcterms:modified xsi:type="dcterms:W3CDTF">2019-05-02T09:59:18Z</dcterms:modified>
  <cp:category/>
</cp:coreProperties>
</file>